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5"/>
  </p:notesMasterIdLst>
  <p:sldIdLst>
    <p:sldId id="256" r:id="rId2"/>
    <p:sldId id="257" r:id="rId3"/>
    <p:sldId id="263" r:id="rId4"/>
    <p:sldId id="283" r:id="rId5"/>
    <p:sldId id="264" r:id="rId6"/>
    <p:sldId id="262" r:id="rId7"/>
    <p:sldId id="282" r:id="rId8"/>
    <p:sldId id="276" r:id="rId9"/>
    <p:sldId id="277" r:id="rId10"/>
    <p:sldId id="285" r:id="rId11"/>
    <p:sldId id="268" r:id="rId12"/>
    <p:sldId id="279" r:id="rId13"/>
    <p:sldId id="284" r:id="rId14"/>
  </p:sldIdLst>
  <p:sldSz cx="9144000" cy="6858000" type="screen4x3"/>
  <p:notesSz cx="6858000" cy="9144000"/>
  <p:defaultTextStyle>
    <a:defPPr>
      <a:defRPr lang="de-DE"/>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688">
          <p15:clr>
            <a:srgbClr val="A4A3A4"/>
          </p15:clr>
        </p15:guide>
        <p15:guide id="2" pos="26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104" d="100"/>
          <a:sy n="104" d="100"/>
        </p:scale>
        <p:origin x="1422" y="96"/>
      </p:cViewPr>
      <p:guideLst>
        <p:guide orient="horz" pos="2688"/>
        <p:guide pos="26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94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33795"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3797"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Klicken Sie, um die Formate des Vorlagentextes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33798"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33799"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BE5BA11-360E-4024-AF0E-4DB1D883CA8F}" type="slidenum">
              <a:rPr lang="de-DE" altLang="de-DE"/>
              <a:pPr/>
              <a:t>‹Nr.›</a:t>
            </a:fld>
            <a:endParaRPr lang="de-DE" altLang="de-DE"/>
          </a:p>
        </p:txBody>
      </p:sp>
    </p:spTree>
    <p:extLst>
      <p:ext uri="{BB962C8B-B14F-4D97-AF65-F5344CB8AC3E}">
        <p14:creationId xmlns:p14="http://schemas.microsoft.com/office/powerpoint/2010/main" val="167029589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mn-ea"/>
        <a:cs typeface="+mn-cs"/>
      </a:defRPr>
    </a:lvl2pPr>
    <a:lvl3pPr marL="914400" algn="l" rtl="0" fontAlgn="base">
      <a:spcBef>
        <a:spcPct val="30000"/>
      </a:spcBef>
      <a:spcAft>
        <a:spcPct val="0"/>
      </a:spcAft>
      <a:defRPr sz="1200" kern="1200">
        <a:solidFill>
          <a:schemeClr val="tx1"/>
        </a:solidFill>
        <a:latin typeface="Times New Roman" charset="0"/>
        <a:ea typeface="+mn-ea"/>
        <a:cs typeface="+mn-cs"/>
      </a:defRPr>
    </a:lvl3pPr>
    <a:lvl4pPr marL="1371600" algn="l" rtl="0" fontAlgn="base">
      <a:spcBef>
        <a:spcPct val="30000"/>
      </a:spcBef>
      <a:spcAft>
        <a:spcPct val="0"/>
      </a:spcAft>
      <a:defRPr sz="1200" kern="1200">
        <a:solidFill>
          <a:schemeClr val="tx1"/>
        </a:solidFill>
        <a:latin typeface="Times New Roman" charset="0"/>
        <a:ea typeface="+mn-ea"/>
        <a:cs typeface="+mn-cs"/>
      </a:defRPr>
    </a:lvl4pPr>
    <a:lvl5pPr marL="1828800" algn="l" rtl="0" fontAlgn="base">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0CDD28-246E-4C9A-B80D-2A6E9030D5D4}" type="slidenum">
              <a:rPr lang="de-DE" altLang="de-DE"/>
              <a:pPr/>
              <a:t>7</a:t>
            </a:fld>
            <a:endParaRPr lang="de-DE" altLang="de-DE"/>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p:txBody>
          <a:bodyPr/>
          <a:lstStyle/>
          <a:p>
            <a:r>
              <a:rPr lang="de-DE" altLang="de-DE"/>
              <a:t>Leistungsvermögen</a:t>
            </a:r>
          </a:p>
          <a:p>
            <a:r>
              <a:rPr lang="de-DE" altLang="de-DE"/>
              <a:t>Leistungsstand</a:t>
            </a:r>
          </a:p>
          <a:p>
            <a:r>
              <a:rPr lang="de-DE" altLang="de-DE"/>
              <a:t>Lehrplan/ Bldungsstandard/ Erwartungshorizont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3987D3-D472-4CCB-BEB1-021201B7BA48}" type="slidenum">
              <a:rPr lang="de-DE" altLang="de-DE"/>
              <a:pPr/>
              <a:t>8</a:t>
            </a:fld>
            <a:endParaRPr lang="de-DE" altLang="de-DE"/>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r>
              <a:rPr lang="de-DE" altLang="de-DE" b="1" i="1" dirty="0">
                <a:cs typeface="Arial" charset="0"/>
              </a:rPr>
              <a:t>Alle</a:t>
            </a:r>
            <a:r>
              <a:rPr lang="de-DE" altLang="de-DE" dirty="0">
                <a:cs typeface="Arial" charset="0"/>
              </a:rPr>
              <a:t> erwerben z.B. ein hohes Ma</a:t>
            </a:r>
            <a:r>
              <a:rPr lang="de-DE" altLang="de-DE" dirty="0">
                <a:latin typeface="Arial Narrow"/>
                <a:cs typeface="Arial" charset="0"/>
              </a:rPr>
              <a:t>ß</a:t>
            </a:r>
            <a:r>
              <a:rPr lang="de-DE" altLang="de-DE" dirty="0">
                <a:cs typeface="Arial" charset="0"/>
              </a:rPr>
              <a:t> an Computer- und Softwarekompetenz </a:t>
            </a:r>
          </a:p>
          <a:p>
            <a:r>
              <a:rPr lang="de-DE" altLang="de-DE" dirty="0">
                <a:cs typeface="Times New Roman" charset="0"/>
              </a:rPr>
              <a:t>Trotz des zus</a:t>
            </a:r>
            <a:r>
              <a:rPr lang="de-DE" altLang="de-DE" dirty="0">
                <a:latin typeface="Arial Narrow"/>
                <a:cs typeface="Times New Roman" charset="0"/>
              </a:rPr>
              <a:t>ä</a:t>
            </a:r>
            <a:r>
              <a:rPr lang="de-DE" altLang="de-DE" dirty="0">
                <a:cs typeface="Times New Roman" charset="0"/>
              </a:rPr>
              <a:t>tzlichen Lernpensums - die Leistungen der Lernenden in den F</a:t>
            </a:r>
            <a:r>
              <a:rPr lang="de-DE" altLang="de-DE" dirty="0">
                <a:latin typeface="Arial Narrow"/>
                <a:cs typeface="Times New Roman" charset="0"/>
              </a:rPr>
              <a:t>ä</a:t>
            </a:r>
            <a:r>
              <a:rPr lang="de-DE" altLang="de-DE" dirty="0">
                <a:cs typeface="Times New Roman" charset="0"/>
              </a:rPr>
              <a:t>chern k</a:t>
            </a:r>
            <a:r>
              <a:rPr lang="de-DE" altLang="de-DE" dirty="0">
                <a:latin typeface="Arial Narrow"/>
                <a:cs typeface="Times New Roman" charset="0"/>
              </a:rPr>
              <a:t>ö</a:t>
            </a:r>
            <a:r>
              <a:rPr lang="de-DE" altLang="de-DE" dirty="0">
                <a:cs typeface="Times New Roman" charset="0"/>
              </a:rPr>
              <a:t>nnen sich verbessern</a:t>
            </a:r>
            <a:r>
              <a:rPr lang="de-DE" altLang="de-DE" dirty="0">
                <a:cs typeface="Arial" charset="0"/>
              </a:rPr>
              <a:t> </a:t>
            </a:r>
          </a:p>
          <a:p>
            <a:endParaRPr lang="de-DE" altLang="de-DE" dirty="0">
              <a:cs typeface="Arial" charset="0"/>
            </a:endParaRPr>
          </a:p>
          <a:p>
            <a:endParaRPr lang="de-DE" altLang="de-DE"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C42A2D-0431-4947-9E8F-28AE3AABEDA0}" type="slidenum">
              <a:rPr lang="de-DE" altLang="de-DE"/>
              <a:pPr/>
              <a:t>9</a:t>
            </a:fld>
            <a:endParaRPr lang="de-DE" altLang="de-DE"/>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r>
              <a:rPr lang="de-DE" altLang="de-DE" dirty="0"/>
              <a:t>Affinität des technischen Mediums zu einer Jungen-Schule</a:t>
            </a:r>
          </a:p>
          <a:p>
            <a:pPr marL="0" marR="0" indent="0" algn="l" defTabSz="914400" rtl="0" eaLnBrk="1" fontAlgn="base" latinLnBrk="0" hangingPunct="1">
              <a:lnSpc>
                <a:spcPct val="100000"/>
              </a:lnSpc>
              <a:spcBef>
                <a:spcPct val="30000"/>
              </a:spcBef>
              <a:spcAft>
                <a:spcPct val="0"/>
              </a:spcAft>
              <a:buClrTx/>
              <a:buSzTx/>
              <a:buFontTx/>
              <a:buNone/>
              <a:tabLst/>
              <a:defRPr/>
            </a:pPr>
            <a:r>
              <a:rPr lang="de-DE" altLang="de-DE" dirty="0" err="1"/>
              <a:t>Tulodziezcki</a:t>
            </a:r>
            <a:r>
              <a:rPr lang="de-DE" altLang="de-DE" dirty="0"/>
              <a:t>:</a:t>
            </a:r>
            <a:r>
              <a:rPr lang="de-DE" altLang="de-DE" baseline="0" dirty="0"/>
              <a:t> </a:t>
            </a:r>
            <a:r>
              <a:rPr lang="de-DE" sz="1200" dirty="0"/>
              <a:t>“Leitidee für die Bildung in einer durch Digitalisierung und Mediatisierung beeinflussten Welt sollte ein (1) sachgerechtes, (2) selbstbestimmtes, (3) kreatives und (4) sozial verantwortliches Handeln sein.“</a:t>
            </a:r>
            <a:endParaRPr lang="de-DE" altLang="de-DE" sz="1200" dirty="0">
              <a:cs typeface="Arial" charset="0"/>
            </a:endParaRPr>
          </a:p>
          <a:p>
            <a:endParaRPr lang="de-DE" altLang="de-DE"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939063D1-4D42-4DB1-84E5-08A8A4123B66}" type="slidenum">
              <a:rPr lang="de-DE" altLang="de-DE" smtClean="0"/>
              <a:pPr/>
              <a:t>‹Nr.›</a:t>
            </a:fld>
            <a:endParaRPr lang="de-DE" altLang="de-DE"/>
          </a:p>
        </p:txBody>
      </p:sp>
    </p:spTree>
    <p:extLst>
      <p:ext uri="{BB962C8B-B14F-4D97-AF65-F5344CB8AC3E}">
        <p14:creationId xmlns:p14="http://schemas.microsoft.com/office/powerpoint/2010/main" val="2096035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D85A0EA8-3D4E-4434-ACE5-D8053C260FD3}" type="slidenum">
              <a:rPr lang="de-DE" altLang="de-DE" smtClean="0"/>
              <a:pPr/>
              <a:t>‹Nr.›</a:t>
            </a:fld>
            <a:endParaRPr lang="de-DE" altLang="de-DE"/>
          </a:p>
        </p:txBody>
      </p:sp>
    </p:spTree>
    <p:extLst>
      <p:ext uri="{BB962C8B-B14F-4D97-AF65-F5344CB8AC3E}">
        <p14:creationId xmlns:p14="http://schemas.microsoft.com/office/powerpoint/2010/main" val="2787327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38925" y="274638"/>
            <a:ext cx="2058988" cy="58801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29325" cy="58801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5CFCA45F-7BA2-443C-9C00-152238109D71}" type="slidenum">
              <a:rPr lang="de-DE" altLang="de-DE" smtClean="0"/>
              <a:pPr/>
              <a:t>‹Nr.›</a:t>
            </a:fld>
            <a:endParaRPr lang="de-DE" altLang="de-DE"/>
          </a:p>
        </p:txBody>
      </p:sp>
    </p:spTree>
    <p:extLst>
      <p:ext uri="{BB962C8B-B14F-4D97-AF65-F5344CB8AC3E}">
        <p14:creationId xmlns:p14="http://schemas.microsoft.com/office/powerpoint/2010/main" val="1641361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457200" y="274638"/>
            <a:ext cx="8240713" cy="588010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3" name="Datumsplatzhalter 2"/>
          <p:cNvSpPr>
            <a:spLocks noGrp="1"/>
          </p:cNvSpPr>
          <p:nvPr>
            <p:ph type="dt" sz="half" idx="10"/>
          </p:nvPr>
        </p:nvSpPr>
        <p:spPr>
          <a:xfrm>
            <a:off x="457200" y="6245225"/>
            <a:ext cx="2133600" cy="476250"/>
          </a:xfrm>
        </p:spPr>
        <p:txBody>
          <a:bodyPr/>
          <a:lstStyle>
            <a:lvl1pPr>
              <a:defRPr/>
            </a:lvl1pPr>
          </a:lstStyle>
          <a:p>
            <a:endParaRPr lang="de-DE" altLang="de-DE"/>
          </a:p>
        </p:txBody>
      </p:sp>
      <p:sp>
        <p:nvSpPr>
          <p:cNvPr id="4" name="Fußzeilenplatzhalter 3"/>
          <p:cNvSpPr>
            <a:spLocks noGrp="1"/>
          </p:cNvSpPr>
          <p:nvPr>
            <p:ph type="ftr" sz="quarter" idx="11"/>
          </p:nvPr>
        </p:nvSpPr>
        <p:spPr>
          <a:xfrm>
            <a:off x="3124200" y="6245225"/>
            <a:ext cx="2895600" cy="476250"/>
          </a:xfrm>
        </p:spPr>
        <p:txBody>
          <a:bodyPr/>
          <a:lstStyle>
            <a:lvl1pPr>
              <a:defRPr/>
            </a:lvl1pPr>
          </a:lstStyle>
          <a:p>
            <a:endParaRPr lang="de-DE" altLang="de-DE"/>
          </a:p>
        </p:txBody>
      </p:sp>
      <p:sp>
        <p:nvSpPr>
          <p:cNvPr id="5" name="Foliennummernplatzhalter 4"/>
          <p:cNvSpPr>
            <a:spLocks noGrp="1"/>
          </p:cNvSpPr>
          <p:nvPr>
            <p:ph type="sldNum" sz="quarter" idx="12"/>
          </p:nvPr>
        </p:nvSpPr>
        <p:spPr>
          <a:xfrm>
            <a:off x="6553200" y="6245225"/>
            <a:ext cx="2133600" cy="476250"/>
          </a:xfrm>
        </p:spPr>
        <p:txBody>
          <a:bodyPr/>
          <a:lstStyle>
            <a:lvl1pPr>
              <a:defRPr/>
            </a:lvl1pPr>
          </a:lstStyle>
          <a:p>
            <a:fld id="{71770466-7B50-4DB6-BA1C-9093736887D1}" type="slidenum">
              <a:rPr lang="de-DE" altLang="de-DE" smtClean="0"/>
              <a:pPr/>
              <a:t>‹Nr.›</a:t>
            </a:fld>
            <a:endParaRPr lang="de-DE" altLang="de-DE"/>
          </a:p>
        </p:txBody>
      </p:sp>
    </p:spTree>
    <p:extLst>
      <p:ext uri="{BB962C8B-B14F-4D97-AF65-F5344CB8AC3E}">
        <p14:creationId xmlns:p14="http://schemas.microsoft.com/office/powerpoint/2010/main" val="20390001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el und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Textplatzhalter 2"/>
          <p:cNvSpPr>
            <a:spLocks noGrp="1"/>
          </p:cNvSpPr>
          <p:nvPr>
            <p:ph type="body"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endParaRPr lang="de-DE" altLang="de-DE"/>
          </a:p>
        </p:txBody>
      </p:sp>
      <p:sp>
        <p:nvSpPr>
          <p:cNvPr id="5" name="Fußzeilenplatzhalter 4"/>
          <p:cNvSpPr>
            <a:spLocks noGrp="1"/>
          </p:cNvSpPr>
          <p:nvPr>
            <p:ph type="ftr" sz="quarter" idx="11"/>
          </p:nvPr>
        </p:nvSpPr>
        <p:spPr/>
        <p:txBody>
          <a:bodyPr/>
          <a:lstStyle/>
          <a:p>
            <a:endParaRPr lang="de-DE" altLang="de-DE"/>
          </a:p>
        </p:txBody>
      </p:sp>
      <p:sp>
        <p:nvSpPr>
          <p:cNvPr id="6" name="Foliennummernplatzhalter 5"/>
          <p:cNvSpPr>
            <a:spLocks noGrp="1"/>
          </p:cNvSpPr>
          <p:nvPr>
            <p:ph type="sldNum" sz="quarter" idx="12"/>
          </p:nvPr>
        </p:nvSpPr>
        <p:spPr/>
        <p:txBody>
          <a:bodyPr/>
          <a:lstStyle/>
          <a:p>
            <a:fld id="{71770466-7B50-4DB6-BA1C-9093736887D1}" type="slidenum">
              <a:rPr lang="de-DE" altLang="de-DE" smtClean="0"/>
              <a:pPr/>
              <a:t>‹Nr.›</a:t>
            </a:fld>
            <a:endParaRPr lang="de-DE" altLang="de-DE"/>
          </a:p>
        </p:txBody>
      </p:sp>
    </p:spTree>
    <p:extLst>
      <p:ext uri="{BB962C8B-B14F-4D97-AF65-F5344CB8AC3E}">
        <p14:creationId xmlns:p14="http://schemas.microsoft.com/office/powerpoint/2010/main" val="341241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2411760" y="274638"/>
            <a:ext cx="6275040" cy="1143000"/>
          </a:xfrm>
        </p:spPr>
        <p:txBody>
          <a:bodyPr/>
          <a:lstStyle/>
          <a:p>
            <a:r>
              <a:rPr lang="de-DE" dirty="0"/>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392E5622-7E05-48F4-9DC0-24B2ECE6542B}" type="slidenum">
              <a:rPr lang="de-DE" altLang="de-DE" smtClean="0"/>
              <a:pPr/>
              <a:t>‹Nr.›</a:t>
            </a:fld>
            <a:endParaRPr lang="de-DE" altLang="de-DE"/>
          </a:p>
        </p:txBody>
      </p:sp>
    </p:spTree>
    <p:extLst>
      <p:ext uri="{BB962C8B-B14F-4D97-AF65-F5344CB8AC3E}">
        <p14:creationId xmlns:p14="http://schemas.microsoft.com/office/powerpoint/2010/main" val="3828623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B421B37A-BF69-484A-927F-FBFC5C567227}" type="slidenum">
              <a:rPr lang="de-DE" altLang="de-DE" smtClean="0"/>
              <a:pPr/>
              <a:t>‹Nr.›</a:t>
            </a:fld>
            <a:endParaRPr lang="de-DE" altLang="de-DE"/>
          </a:p>
        </p:txBody>
      </p:sp>
    </p:spTree>
    <p:extLst>
      <p:ext uri="{BB962C8B-B14F-4D97-AF65-F5344CB8AC3E}">
        <p14:creationId xmlns:p14="http://schemas.microsoft.com/office/powerpoint/2010/main" val="3484048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68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59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C34C8D7D-52A6-483F-AFF9-38408F8D5E20}" type="slidenum">
              <a:rPr lang="de-DE" altLang="de-DE" smtClean="0"/>
              <a:pPr/>
              <a:t>‹Nr.›</a:t>
            </a:fld>
            <a:endParaRPr lang="de-DE" altLang="de-DE"/>
          </a:p>
        </p:txBody>
      </p:sp>
    </p:spTree>
    <p:extLst>
      <p:ext uri="{BB962C8B-B14F-4D97-AF65-F5344CB8AC3E}">
        <p14:creationId xmlns:p14="http://schemas.microsoft.com/office/powerpoint/2010/main" val="4038485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endParaRPr lang="de-DE" altLang="de-DE"/>
          </a:p>
        </p:txBody>
      </p:sp>
      <p:sp>
        <p:nvSpPr>
          <p:cNvPr id="8" name="Fußzeilenplatzhalter 7"/>
          <p:cNvSpPr>
            <a:spLocks noGrp="1"/>
          </p:cNvSpPr>
          <p:nvPr>
            <p:ph type="ftr" sz="quarter" idx="11"/>
          </p:nvPr>
        </p:nvSpPr>
        <p:spPr/>
        <p:txBody>
          <a:bodyPr/>
          <a:lstStyle>
            <a:lvl1pPr>
              <a:defRPr/>
            </a:lvl1pPr>
          </a:lstStyle>
          <a:p>
            <a:endParaRPr lang="de-DE" altLang="de-DE"/>
          </a:p>
        </p:txBody>
      </p:sp>
      <p:sp>
        <p:nvSpPr>
          <p:cNvPr id="9" name="Foliennummernplatzhalter 8"/>
          <p:cNvSpPr>
            <a:spLocks noGrp="1"/>
          </p:cNvSpPr>
          <p:nvPr>
            <p:ph type="sldNum" sz="quarter" idx="12"/>
          </p:nvPr>
        </p:nvSpPr>
        <p:spPr/>
        <p:txBody>
          <a:bodyPr/>
          <a:lstStyle>
            <a:lvl1pPr>
              <a:defRPr/>
            </a:lvl1pPr>
          </a:lstStyle>
          <a:p>
            <a:fld id="{4BF83C1B-2469-4C7C-A66A-C629A48197AC}" type="slidenum">
              <a:rPr lang="de-DE" altLang="de-DE" smtClean="0"/>
              <a:pPr/>
              <a:t>‹Nr.›</a:t>
            </a:fld>
            <a:endParaRPr lang="de-DE" altLang="de-DE"/>
          </a:p>
        </p:txBody>
      </p:sp>
    </p:spTree>
    <p:extLst>
      <p:ext uri="{BB962C8B-B14F-4D97-AF65-F5344CB8AC3E}">
        <p14:creationId xmlns:p14="http://schemas.microsoft.com/office/powerpoint/2010/main" val="2066201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endParaRPr lang="de-DE" altLang="de-DE"/>
          </a:p>
        </p:txBody>
      </p:sp>
      <p:sp>
        <p:nvSpPr>
          <p:cNvPr id="4" name="Fußzeilenplatzhalter 3"/>
          <p:cNvSpPr>
            <a:spLocks noGrp="1"/>
          </p:cNvSpPr>
          <p:nvPr>
            <p:ph type="ftr" sz="quarter" idx="11"/>
          </p:nvPr>
        </p:nvSpPr>
        <p:spPr/>
        <p:txBody>
          <a:bodyPr/>
          <a:lstStyle>
            <a:lvl1pPr>
              <a:defRPr/>
            </a:lvl1pPr>
          </a:lstStyle>
          <a:p>
            <a:endParaRPr lang="de-DE" altLang="de-DE"/>
          </a:p>
        </p:txBody>
      </p:sp>
      <p:sp>
        <p:nvSpPr>
          <p:cNvPr id="5" name="Foliennummernplatzhalter 4"/>
          <p:cNvSpPr>
            <a:spLocks noGrp="1"/>
          </p:cNvSpPr>
          <p:nvPr>
            <p:ph type="sldNum" sz="quarter" idx="12"/>
          </p:nvPr>
        </p:nvSpPr>
        <p:spPr/>
        <p:txBody>
          <a:bodyPr/>
          <a:lstStyle>
            <a:lvl1pPr>
              <a:defRPr/>
            </a:lvl1pPr>
          </a:lstStyle>
          <a:p>
            <a:fld id="{7E0AFAEC-3B39-41BE-B11F-E1A16691E3CC}" type="slidenum">
              <a:rPr lang="de-DE" altLang="de-DE" smtClean="0"/>
              <a:pPr/>
              <a:t>‹Nr.›</a:t>
            </a:fld>
            <a:endParaRPr lang="de-DE" altLang="de-DE"/>
          </a:p>
        </p:txBody>
      </p:sp>
    </p:spTree>
    <p:extLst>
      <p:ext uri="{BB962C8B-B14F-4D97-AF65-F5344CB8AC3E}">
        <p14:creationId xmlns:p14="http://schemas.microsoft.com/office/powerpoint/2010/main" val="2375709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de-DE" altLang="de-DE"/>
          </a:p>
        </p:txBody>
      </p:sp>
      <p:sp>
        <p:nvSpPr>
          <p:cNvPr id="3" name="Fußzeilenplatzhalter 2"/>
          <p:cNvSpPr>
            <a:spLocks noGrp="1"/>
          </p:cNvSpPr>
          <p:nvPr>
            <p:ph type="ftr" sz="quarter" idx="11"/>
          </p:nvPr>
        </p:nvSpPr>
        <p:spPr/>
        <p:txBody>
          <a:bodyPr/>
          <a:lstStyle>
            <a:lvl1pPr>
              <a:defRPr/>
            </a:lvl1pPr>
          </a:lstStyle>
          <a:p>
            <a:endParaRPr lang="de-DE" altLang="de-DE"/>
          </a:p>
        </p:txBody>
      </p:sp>
      <p:sp>
        <p:nvSpPr>
          <p:cNvPr id="4" name="Foliennummernplatzhalter 3"/>
          <p:cNvSpPr>
            <a:spLocks noGrp="1"/>
          </p:cNvSpPr>
          <p:nvPr>
            <p:ph type="sldNum" sz="quarter" idx="12"/>
          </p:nvPr>
        </p:nvSpPr>
        <p:spPr/>
        <p:txBody>
          <a:bodyPr/>
          <a:lstStyle>
            <a:lvl1pPr>
              <a:defRPr/>
            </a:lvl1pPr>
          </a:lstStyle>
          <a:p>
            <a:fld id="{0A8AC465-8AE5-4ED1-937E-ABCE22053A63}" type="slidenum">
              <a:rPr lang="de-DE" altLang="de-DE" smtClean="0"/>
              <a:pPr/>
              <a:t>‹Nr.›</a:t>
            </a:fld>
            <a:endParaRPr lang="de-DE" altLang="de-DE"/>
          </a:p>
        </p:txBody>
      </p:sp>
    </p:spTree>
    <p:extLst>
      <p:ext uri="{BB962C8B-B14F-4D97-AF65-F5344CB8AC3E}">
        <p14:creationId xmlns:p14="http://schemas.microsoft.com/office/powerpoint/2010/main" val="2175632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42C8DDC1-0346-48F4-B0D6-60357EA6C268}" type="slidenum">
              <a:rPr lang="de-DE" altLang="de-DE" smtClean="0"/>
              <a:pPr/>
              <a:t>‹Nr.›</a:t>
            </a:fld>
            <a:endParaRPr lang="de-DE" altLang="de-DE"/>
          </a:p>
        </p:txBody>
      </p:sp>
    </p:spTree>
    <p:extLst>
      <p:ext uri="{BB962C8B-B14F-4D97-AF65-F5344CB8AC3E}">
        <p14:creationId xmlns:p14="http://schemas.microsoft.com/office/powerpoint/2010/main" val="3643509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B7230CF6-321D-41E8-ABE5-607FBA4A6553}" type="slidenum">
              <a:rPr lang="de-DE" altLang="de-DE" smtClean="0"/>
              <a:pPr/>
              <a:t>‹Nr.›</a:t>
            </a:fld>
            <a:endParaRPr lang="de-DE" altLang="de-DE"/>
          </a:p>
        </p:txBody>
      </p:sp>
    </p:spTree>
    <p:extLst>
      <p:ext uri="{BB962C8B-B14F-4D97-AF65-F5344CB8AC3E}">
        <p14:creationId xmlns:p14="http://schemas.microsoft.com/office/powerpoint/2010/main" val="962558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9D0D5"/>
            </a:gs>
            <a:gs pos="100000">
              <a:srgbClr val="C9D0D5">
                <a:gamma/>
                <a:shade val="34510"/>
                <a:invGamma/>
              </a:srgbClr>
            </a:gs>
          </a:gsLst>
          <a:lin ang="5400000" scaled="1"/>
        </a:gra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t>Titelmasterformat durch Klicken bearbeiten</a:t>
            </a:r>
          </a:p>
        </p:txBody>
      </p:sp>
      <p:sp>
        <p:nvSpPr>
          <p:cNvPr id="17411" name="Rectangle 3"/>
          <p:cNvSpPr>
            <a:spLocks noGrp="1" noChangeArrowheads="1"/>
          </p:cNvSpPr>
          <p:nvPr>
            <p:ph type="body" idx="1"/>
          </p:nvPr>
        </p:nvSpPr>
        <p:spPr bwMode="auto">
          <a:xfrm>
            <a:off x="468313" y="1628775"/>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1741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de-DE" altLang="de-DE"/>
          </a:p>
        </p:txBody>
      </p:sp>
      <p:sp>
        <p:nvSpPr>
          <p:cNvPr id="1741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de-DE" altLang="de-DE"/>
          </a:p>
        </p:txBody>
      </p:sp>
      <p:sp>
        <p:nvSpPr>
          <p:cNvPr id="1741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1770466-7B50-4DB6-BA1C-9093736887D1}" type="slidenum">
              <a:rPr lang="de-DE" altLang="de-DE" smtClean="0"/>
              <a:pPr/>
              <a:t>‹Nr.›</a:t>
            </a:fld>
            <a:endParaRPr lang="de-DE" altLang="de-DE"/>
          </a:p>
        </p:txBody>
      </p:sp>
      <p:pic>
        <p:nvPicPr>
          <p:cNvPr id="17415" name="Picture 7" descr="Schule_Namensschild"/>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2162175" cy="1435100"/>
          </a:xfrm>
          <a:prstGeom prst="rect">
            <a:avLst/>
          </a:prstGeom>
          <a:noFill/>
          <a:extLst>
            <a:ext uri="{909E8E84-426E-40DD-AFC4-6F175D3DCCD1}">
              <a14:hiddenFill xmlns:a14="http://schemas.microsoft.com/office/drawing/2010/main">
                <a:solidFill>
                  <a:srgbClr val="FFFFFF"/>
                </a:solidFill>
              </a14:hiddenFill>
            </a:ext>
          </a:extLst>
        </p:spPr>
      </p:pic>
      <p:sp>
        <p:nvSpPr>
          <p:cNvPr id="17416" name="Line 8"/>
          <p:cNvSpPr>
            <a:spLocks noChangeShapeType="1"/>
          </p:cNvSpPr>
          <p:nvPr/>
        </p:nvSpPr>
        <p:spPr bwMode="auto">
          <a:xfrm>
            <a:off x="0" y="1484313"/>
            <a:ext cx="9144000" cy="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2018-05-14_Gesamttabelle_AGs_neu_Medienerziehung_7-1.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de-DE" altLang="de-DE" dirty="0"/>
              <a:t>„Tablet“-Klassen</a:t>
            </a:r>
            <a:br>
              <a:rPr lang="de-DE" altLang="de-DE" dirty="0"/>
            </a:br>
            <a:endParaRPr lang="de-DE" altLang="de-DE" dirty="0"/>
          </a:p>
        </p:txBody>
      </p:sp>
      <p:sp>
        <p:nvSpPr>
          <p:cNvPr id="2051" name="Rectangle 3"/>
          <p:cNvSpPr>
            <a:spLocks noGrp="1" noChangeArrowheads="1"/>
          </p:cNvSpPr>
          <p:nvPr>
            <p:ph type="subTitle" idx="1"/>
          </p:nvPr>
        </p:nvSpPr>
        <p:spPr/>
        <p:txBody>
          <a:bodyPr/>
          <a:lstStyle/>
          <a:p>
            <a:r>
              <a:rPr lang="de-DE" altLang="de-DE" dirty="0"/>
              <a:t>Stand: 12.05.2020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050"/>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205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utoUpdateAnimBg="0"/>
      <p:bldP spid="2051" grpId="0" build="p" autoUpdateAnimBg="0" advAuto="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a:t>Medienkompetenz-Curriculum</a:t>
            </a:r>
          </a:p>
        </p:txBody>
      </p:sp>
      <p:sp>
        <p:nvSpPr>
          <p:cNvPr id="5" name="Rectangle 1"/>
          <p:cNvSpPr>
            <a:spLocks noChangeArrowheads="1"/>
          </p:cNvSpPr>
          <p:nvPr/>
        </p:nvSpPr>
        <p:spPr bwMode="auto">
          <a:xfrm>
            <a:off x="1044575" y="14303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18" name="Tabelle 17">
            <a:extLst>
              <a:ext uri="{FF2B5EF4-FFF2-40B4-BE49-F238E27FC236}">
                <a16:creationId xmlns:a16="http://schemas.microsoft.com/office/drawing/2014/main" id="{EC08C911-D5B3-43CF-8178-15D2AF65224D}"/>
              </a:ext>
            </a:extLst>
          </p:cNvPr>
          <p:cNvGraphicFramePr>
            <a:graphicFrameLocks noGrp="1"/>
          </p:cNvGraphicFramePr>
          <p:nvPr>
            <p:extLst>
              <p:ext uri="{D42A27DB-BD31-4B8C-83A1-F6EECF244321}">
                <p14:modId xmlns:p14="http://schemas.microsoft.com/office/powerpoint/2010/main" val="3914666079"/>
              </p:ext>
            </p:extLst>
          </p:nvPr>
        </p:nvGraphicFramePr>
        <p:xfrm>
          <a:off x="273746" y="1700809"/>
          <a:ext cx="8618733" cy="5123112"/>
        </p:xfrm>
        <a:graphic>
          <a:graphicData uri="http://schemas.openxmlformats.org/drawingml/2006/table">
            <a:tbl>
              <a:tblPr firstRow="1" firstCol="1" bandRow="1"/>
              <a:tblGrid>
                <a:gridCol w="226668">
                  <a:extLst>
                    <a:ext uri="{9D8B030D-6E8A-4147-A177-3AD203B41FA5}">
                      <a16:colId xmlns:a16="http://schemas.microsoft.com/office/drawing/2014/main" val="993223638"/>
                    </a:ext>
                  </a:extLst>
                </a:gridCol>
                <a:gridCol w="2797355">
                  <a:extLst>
                    <a:ext uri="{9D8B030D-6E8A-4147-A177-3AD203B41FA5}">
                      <a16:colId xmlns:a16="http://schemas.microsoft.com/office/drawing/2014/main" val="3251140725"/>
                    </a:ext>
                  </a:extLst>
                </a:gridCol>
                <a:gridCol w="2797355">
                  <a:extLst>
                    <a:ext uri="{9D8B030D-6E8A-4147-A177-3AD203B41FA5}">
                      <a16:colId xmlns:a16="http://schemas.microsoft.com/office/drawing/2014/main" val="1116158720"/>
                    </a:ext>
                  </a:extLst>
                </a:gridCol>
                <a:gridCol w="2797355">
                  <a:extLst>
                    <a:ext uri="{9D8B030D-6E8A-4147-A177-3AD203B41FA5}">
                      <a16:colId xmlns:a16="http://schemas.microsoft.com/office/drawing/2014/main" val="630816653"/>
                    </a:ext>
                  </a:extLst>
                </a:gridCol>
              </a:tblGrid>
              <a:tr h="131636">
                <a:tc>
                  <a:txBody>
                    <a:bodyPr/>
                    <a:lstStyle/>
                    <a:p>
                      <a:pPr>
                        <a:spcAft>
                          <a:spcPts val="0"/>
                        </a:spcAft>
                      </a:pPr>
                      <a:r>
                        <a:rPr lang="de-DE" sz="500" b="1">
                          <a:effectLst/>
                          <a:latin typeface="Calibri" panose="020F0502020204030204" pitchFamily="34" charset="0"/>
                          <a:ea typeface="Calibri" panose="020F0502020204030204" pitchFamily="34" charset="0"/>
                          <a:cs typeface="Times New Roman" panose="02020603050405020304" pitchFamily="18" charset="0"/>
                        </a:rPr>
                        <a:t> </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500" b="1">
                          <a:effectLst/>
                          <a:latin typeface="Calibri" panose="020F0502020204030204" pitchFamily="34" charset="0"/>
                          <a:ea typeface="Calibri" panose="020F0502020204030204" pitchFamily="34" charset="0"/>
                          <a:cs typeface="Times New Roman" panose="02020603050405020304" pitchFamily="18" charset="0"/>
                        </a:rPr>
                        <a:t>Medienerziehung</a:t>
                      </a:r>
                      <a:r>
                        <a:rPr lang="de-DE" sz="500">
                          <a:effectLst/>
                          <a:latin typeface="Calibri" panose="020F0502020204030204" pitchFamily="34" charset="0"/>
                          <a:ea typeface="Calibri" panose="020F0502020204030204" pitchFamily="34" charset="0"/>
                          <a:cs typeface="Times New Roman" panose="02020603050405020304" pitchFamily="18" charset="0"/>
                        </a:rPr>
                        <a:t> 5.2</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500" b="1">
                          <a:effectLst/>
                          <a:latin typeface="Calibri" panose="020F0502020204030204" pitchFamily="34" charset="0"/>
                          <a:ea typeface="Calibri" panose="020F0502020204030204" pitchFamily="34" charset="0"/>
                          <a:cs typeface="Times New Roman" panose="02020603050405020304" pitchFamily="18" charset="0"/>
                        </a:rPr>
                        <a:t>Medienerziehung</a:t>
                      </a:r>
                      <a:r>
                        <a:rPr lang="de-DE" sz="500">
                          <a:effectLst/>
                          <a:latin typeface="Calibri" panose="020F0502020204030204" pitchFamily="34" charset="0"/>
                          <a:ea typeface="Calibri" panose="020F0502020204030204" pitchFamily="34" charset="0"/>
                          <a:cs typeface="Times New Roman" panose="02020603050405020304" pitchFamily="18" charset="0"/>
                        </a:rPr>
                        <a:t> 7.1</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5540" algn="l"/>
                        </a:tabLst>
                      </a:pPr>
                      <a:r>
                        <a:rPr lang="de-DE" sz="500" b="1">
                          <a:effectLst/>
                          <a:latin typeface="Calibri" panose="020F0502020204030204" pitchFamily="34" charset="0"/>
                          <a:ea typeface="Calibri" panose="020F0502020204030204" pitchFamily="34" charset="0"/>
                          <a:cs typeface="Times New Roman" panose="02020603050405020304" pitchFamily="18" charset="0"/>
                        </a:rPr>
                        <a:t>Medienerziehung</a:t>
                      </a:r>
                      <a:r>
                        <a:rPr lang="de-DE" sz="500">
                          <a:effectLst/>
                          <a:latin typeface="Calibri" panose="020F0502020204030204" pitchFamily="34" charset="0"/>
                          <a:ea typeface="Calibri" panose="020F0502020204030204" pitchFamily="34" charset="0"/>
                          <a:cs typeface="Times New Roman" panose="02020603050405020304" pitchFamily="18" charset="0"/>
                        </a:rPr>
                        <a:t> 9.2</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7679844"/>
                  </a:ext>
                </a:extLst>
              </a:tr>
              <a:tr h="414900">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1.</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500" dirty="0">
                          <a:effectLst/>
                          <a:latin typeface="Calibri" panose="020F0502020204030204" pitchFamily="34" charset="0"/>
                          <a:ea typeface="Calibri" panose="020F0502020204030204" pitchFamily="34" charset="0"/>
                          <a:cs typeface="Times New Roman" panose="02020603050405020304" pitchFamily="18" charset="0"/>
                        </a:rPr>
                        <a:t>Einführung in den Computersaal (Anlegen des </a:t>
                      </a:r>
                      <a:r>
                        <a:rPr lang="de-DE" sz="500" dirty="0" err="1">
                          <a:effectLst/>
                          <a:latin typeface="Calibri" panose="020F0502020204030204" pitchFamily="34" charset="0"/>
                          <a:ea typeface="Calibri" panose="020F0502020204030204" pitchFamily="34" charset="0"/>
                          <a:cs typeface="Times New Roman" panose="02020603050405020304" pitchFamily="18" charset="0"/>
                        </a:rPr>
                        <a:t>Schulaccounts</a:t>
                      </a:r>
                      <a:r>
                        <a:rPr lang="de-DE" sz="500" dirty="0">
                          <a:effectLst/>
                          <a:latin typeface="Calibri" panose="020F0502020204030204" pitchFamily="34" charset="0"/>
                          <a:ea typeface="Calibri" panose="020F0502020204030204" pitchFamily="34" charset="0"/>
                          <a:cs typeface="Times New Roman" panose="02020603050405020304" pitchFamily="18" charset="0"/>
                        </a:rPr>
                        <a:t>)</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de-DE" sz="500" dirty="0">
                          <a:effectLst/>
                          <a:latin typeface="Calibri" panose="020F0502020204030204" pitchFamily="34" charset="0"/>
                          <a:ea typeface="Calibri" panose="020F0502020204030204" pitchFamily="34" charset="0"/>
                          <a:cs typeface="Times New Roman" panose="02020603050405020304" pitchFamily="18" charset="0"/>
                        </a:rPr>
                        <a:t>Benutzerdaten/ Passwörter / Datensicherheit</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Wie erstelle ich ein sicheres Passwort?</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Wie gehe ich mit dem Passwort um?</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Email (evtl. zwei Stunden falls Emailadressen angelegt werden sollen)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Wie lege ich eine Emailadresse an und schreibe Emails?</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CC und BCC, Filter, Signatur</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Adressbuch, Abwesenheitsnotiz (optional)</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Suchmaschine III</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Wie kann ich die Qualität der Suchergebnisse bewerten?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457200">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 </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990454029"/>
                  </a:ext>
                </a:extLst>
              </a:tr>
              <a:tr h="414900">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2.</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500" dirty="0">
                          <a:effectLst/>
                          <a:latin typeface="Calibri" panose="020F0502020204030204" pitchFamily="34" charset="0"/>
                          <a:ea typeface="Calibri" panose="020F0502020204030204" pitchFamily="34" charset="0"/>
                          <a:cs typeface="Times New Roman" panose="02020603050405020304" pitchFamily="18" charset="0"/>
                        </a:rPr>
                        <a:t>Digitales Image</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Jeder hat eines! Wie kann man es beeinflussen?</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Datenspuren / Datensparsamkeit</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Digitale vs. reale Kommunikation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SMS, Email, Telefonat o. persönliches Gespräch (Was und wann)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Missverständnisse bei nonverbaler Kommunikation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Technische Vorbereitung auf eine BLL &amp;Facharbeit (nicht alles mit iPad mgl.)</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Gliederung: Kapitel &amp; Unterkapitel (Anforderungen an das Layout)</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Anlegen eines Inhaltsverzeichnisses (evtl. automatisiert)</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Zitieren (Fußnoten) und Bibliographien (evtl. automatisiert)</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3E3FF"/>
                    </a:solidFill>
                  </a:tcPr>
                </a:tc>
                <a:extLst>
                  <a:ext uri="{0D108BD9-81ED-4DB2-BD59-A6C34878D82A}">
                    <a16:rowId xmlns:a16="http://schemas.microsoft.com/office/drawing/2014/main" val="3797554364"/>
                  </a:ext>
                </a:extLst>
              </a:tr>
              <a:tr h="468042">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3.</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Digitales Image</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Chat mit Fremden: Der reale Mensch kann anderer sein </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Wieso schütze ich mich und meine Dateien?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Suchmaschine II</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Wie kommt ein Ranking zustande?</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Welche Daten speichert die Suchmaschine?</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Das Internet und die Wahrheit</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 </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Technische Vorbereitung auf eine BLL bzw. Facharbeit</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Kopf- und Fußzeile: Seitennummern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Gestaltung der Sonderblätter (s. Arbeitsformen in der Gymnasialen Oberstufe)</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3E3FF"/>
                    </a:solidFill>
                  </a:tcPr>
                </a:tc>
                <a:extLst>
                  <a:ext uri="{0D108BD9-81ED-4DB2-BD59-A6C34878D82A}">
                    <a16:rowId xmlns:a16="http://schemas.microsoft.com/office/drawing/2014/main" val="4103838147"/>
                  </a:ext>
                </a:extLst>
              </a:tr>
              <a:tr h="414900">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4.</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Suchmaschine I</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Wie suche ich (Befehlszeichen)? </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Welche Suchmaschinen sind geeignet (Big Data)?</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Technischer Umgang mit einem Präsentationsprogramm I (z.B. Powerpoint)</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Wie erstelle ich eine Präsentation mit Hilfe von Folien, Textfeldern und Animationen?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Import von Bildern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3E3FF"/>
                    </a:solidFill>
                  </a:tcPr>
                </a:tc>
                <a:tc>
                  <a:txBody>
                    <a:bodyPr/>
                    <a:lstStyle/>
                    <a:p>
                      <a:pPr>
                        <a:spcAft>
                          <a:spcPts val="0"/>
                        </a:spcAft>
                      </a:pPr>
                      <a:r>
                        <a:rPr lang="de-DE" sz="500" b="1">
                          <a:effectLst/>
                          <a:latin typeface="Calibri" panose="020F0502020204030204" pitchFamily="34" charset="0"/>
                          <a:ea typeface="Calibri" panose="020F0502020204030204" pitchFamily="34" charset="0"/>
                          <a:cs typeface="Times New Roman" panose="02020603050405020304" pitchFamily="18" charset="0"/>
                        </a:rPr>
                        <a:t>(auslassen?)</a:t>
                      </a:r>
                      <a:r>
                        <a:rPr lang="de-DE" sz="500">
                          <a:effectLst/>
                          <a:latin typeface="Calibri" panose="020F0502020204030204" pitchFamily="34" charset="0"/>
                          <a:ea typeface="Calibri" panose="020F0502020204030204" pitchFamily="34" charset="0"/>
                          <a:cs typeface="Times New Roman" panose="02020603050405020304" pitchFamily="18" charset="0"/>
                        </a:rPr>
                        <a:t>  Wie kann Zeitmanagement technisch unterstützt werden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Kalenderfunktion / Webuntis (Bewusste Zeitplanung)</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To-Do-Listen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Synchronisierung</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909599368"/>
                  </a:ext>
                </a:extLst>
              </a:tr>
              <a:tr h="414900">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5.</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500" dirty="0">
                          <a:effectLst/>
                          <a:latin typeface="Calibri" panose="020F0502020204030204" pitchFamily="34" charset="0"/>
                          <a:ea typeface="Calibri" panose="020F0502020204030204" pitchFamily="34" charset="0"/>
                          <a:cs typeface="Times New Roman" panose="02020603050405020304" pitchFamily="18" charset="0"/>
                        </a:rPr>
                        <a:t>Wie bewege ich mich sicher im Netz?</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Der Browser und seine Einstellungsmöglichkeiten:</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Vorteile von „privaten Fenstern“</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Cookies, Chroniken, kommerzielle Suchmaschineneinstellungen</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Präsentationsprogramme  </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Kriterien für eine gute Präsentation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Alternative Möglichkeiten: Keynote, Prezi, Openoffice</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Import von Videos und Musik </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3E3FF"/>
                    </a:solidFill>
                  </a:tcPr>
                </a:tc>
                <a:tc>
                  <a:txBody>
                    <a:bodyPr/>
                    <a:lstStyle/>
                    <a:p>
                      <a:pPr>
                        <a:spcAft>
                          <a:spcPts val="0"/>
                        </a:spcAft>
                      </a:pPr>
                      <a:r>
                        <a:rPr lang="de-DE" sz="500" dirty="0">
                          <a:effectLst/>
                          <a:latin typeface="Calibri" panose="020F0502020204030204" pitchFamily="34" charset="0"/>
                          <a:ea typeface="Calibri" panose="020F0502020204030204" pitchFamily="34" charset="0"/>
                          <a:cs typeface="Times New Roman" panose="02020603050405020304" pitchFamily="18" charset="0"/>
                        </a:rPr>
                        <a:t>Sensible Daten</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Was ist das? </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Was zählt dazu? (Passwörter/ PINS / persönliche Daten / Noten)</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Wie gehe ich damit um?</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071594922"/>
                  </a:ext>
                </a:extLst>
              </a:tr>
              <a:tr h="414900">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6.</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500" dirty="0">
                          <a:effectLst/>
                          <a:latin typeface="Calibri" panose="020F0502020204030204" pitchFamily="34" charset="0"/>
                          <a:ea typeface="Calibri" panose="020F0502020204030204" pitchFamily="34" charset="0"/>
                          <a:cs typeface="Times New Roman" panose="02020603050405020304" pitchFamily="18" charset="0"/>
                        </a:rPr>
                        <a:t>Rechtliche Grundlagen im Umgang mit dem Internet</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Wie vermeide ich rechtliche Konflikte?</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Recht am eigenen Bild</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Urheberrecht</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de-DE" sz="500" dirty="0">
                          <a:effectLst/>
                          <a:latin typeface="Calibri" panose="020F0502020204030204" pitchFamily="34" charset="0"/>
                          <a:ea typeface="Calibri" panose="020F0502020204030204" pitchFamily="34" charset="0"/>
                          <a:cs typeface="Times New Roman" panose="02020603050405020304" pitchFamily="18" charset="0"/>
                        </a:rPr>
                        <a:t>Erstellung von Lernvideos I (z.B. mit </a:t>
                      </a:r>
                      <a:r>
                        <a:rPr lang="de-DE" sz="500" dirty="0" err="1">
                          <a:effectLst/>
                          <a:latin typeface="Calibri" panose="020F0502020204030204" pitchFamily="34" charset="0"/>
                          <a:ea typeface="Calibri" panose="020F0502020204030204" pitchFamily="34" charset="0"/>
                          <a:cs typeface="Times New Roman" panose="02020603050405020304" pitchFamily="18" charset="0"/>
                        </a:rPr>
                        <a:t>Explain</a:t>
                      </a:r>
                      <a:r>
                        <a:rPr lang="de-DE" sz="500" dirty="0">
                          <a:effectLst/>
                          <a:latin typeface="Calibri" panose="020F0502020204030204" pitchFamily="34" charset="0"/>
                          <a:ea typeface="Calibri" panose="020F0502020204030204" pitchFamily="34" charset="0"/>
                          <a:cs typeface="Times New Roman" panose="02020603050405020304" pitchFamily="18" charset="0"/>
                        </a:rPr>
                        <a:t> </a:t>
                      </a:r>
                      <a:r>
                        <a:rPr lang="de-DE" sz="500" dirty="0" err="1">
                          <a:effectLst/>
                          <a:latin typeface="Calibri" panose="020F0502020204030204" pitchFamily="34" charset="0"/>
                          <a:ea typeface="Calibri" panose="020F0502020204030204" pitchFamily="34" charset="0"/>
                          <a:cs typeface="Times New Roman" panose="02020603050405020304" pitchFamily="18" charset="0"/>
                        </a:rPr>
                        <a:t>Everything</a:t>
                      </a:r>
                      <a:r>
                        <a:rPr lang="de-DE" sz="500" dirty="0">
                          <a:effectLst/>
                          <a:latin typeface="Calibri" panose="020F0502020204030204" pitchFamily="34" charset="0"/>
                          <a:ea typeface="Calibri" panose="020F0502020204030204" pitchFamily="34" charset="0"/>
                          <a:cs typeface="Times New Roman" panose="02020603050405020304" pitchFamily="18" charset="0"/>
                        </a:rPr>
                        <a:t>) </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Wie nehme ich ein Video auf und füge Beschriftungen und Bilder ein?</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Wie synchronisiere ich das Video mit einer neuen Tonspur?</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A9E5"/>
                    </a:solidFill>
                  </a:tcPr>
                </a:tc>
                <a:tc>
                  <a:txBody>
                    <a:bodyPr/>
                    <a:lstStyle/>
                    <a:p>
                      <a:pPr>
                        <a:spcAft>
                          <a:spcPts val="0"/>
                        </a:spcAft>
                      </a:pPr>
                      <a:r>
                        <a:rPr lang="de-DE" sz="500" dirty="0">
                          <a:effectLst/>
                          <a:latin typeface="Calibri" panose="020F0502020204030204" pitchFamily="34" charset="0"/>
                          <a:ea typeface="Calibri" panose="020F0502020204030204" pitchFamily="34" charset="0"/>
                          <a:cs typeface="Times New Roman" panose="02020603050405020304" pitchFamily="18" charset="0"/>
                        </a:rPr>
                        <a:t>Technische Möglichkeiten der Datensicherung und -verschlüsslung</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Speichere wichtige Daten mehrfach ab</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Privatsphäreneinstellung / Emailverschlüsselung (PGP)</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Virenschutz / Schutz vor Malware / </a:t>
                      </a:r>
                      <a:r>
                        <a:rPr lang="de-DE" sz="500" dirty="0" err="1">
                          <a:effectLst/>
                          <a:latin typeface="Calibri" panose="020F0502020204030204" pitchFamily="34" charset="0"/>
                          <a:ea typeface="Calibri" panose="020F0502020204030204" pitchFamily="34" charset="0"/>
                          <a:cs typeface="Times New Roman" panose="02020603050405020304" pitchFamily="18" charset="0"/>
                        </a:rPr>
                        <a:t>Fakemails</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147091104"/>
                  </a:ext>
                </a:extLst>
              </a:tr>
              <a:tr h="414900">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7.</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Nutzung des Smartphones</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Wann und wo sollte das Smartphone weg sein?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Wie kann man das Smartphone sinnvoll nutzen?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Erstellung von Lernvideos II  </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Betrachten eines gelungenen Videos aus Youtube</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Erstellung eines kurzen eigenen Videos zu einfachem Thema</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A9E5"/>
                    </a:solidFill>
                  </a:tcPr>
                </a:tc>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Ich bin immer erreichbar</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Suchtverhalten / Mit Zeit bewusst antworten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Ich muss antworten (verflixte blaue Haken  bei Whatsapp)</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Reflektierte Diskussion / Konzentrationskurve</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687490606"/>
                  </a:ext>
                </a:extLst>
              </a:tr>
              <a:tr h="414900">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8.</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500" dirty="0">
                          <a:effectLst/>
                          <a:latin typeface="Calibri" panose="020F0502020204030204" pitchFamily="34" charset="0"/>
                          <a:ea typeface="Calibri" panose="020F0502020204030204" pitchFamily="34" charset="0"/>
                          <a:cs typeface="Times New Roman" panose="02020603050405020304" pitchFamily="18" charset="0"/>
                        </a:rPr>
                        <a:t>Das Betriebssystem</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Wie lege ich Ordner an? / Welche Dateiformate gibt es?</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Ablagekonzepte (Wie strukturiere ich meine Dateien?)</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Datensicherung (Wie verhindere ich Datenverlust?)</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spcAft>
                          <a:spcPts val="0"/>
                        </a:spcAft>
                      </a:pPr>
                      <a:r>
                        <a:rPr lang="de-DE" sz="500" dirty="0">
                          <a:effectLst/>
                          <a:latin typeface="Calibri" panose="020F0502020204030204" pitchFamily="34" charset="0"/>
                          <a:ea typeface="Calibri" panose="020F0502020204030204" pitchFamily="34" charset="0"/>
                          <a:cs typeface="Times New Roman" panose="02020603050405020304" pitchFamily="18" charset="0"/>
                        </a:rPr>
                        <a:t>Quellenangaben und Copyright</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Umgang mit Texten, Bildern, Musik oder Videos aus dem Netz?</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Google Bildersuche, Filtern nach Rechten</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Seiten für ungeschütztes Bildmaterial / Creative Comments</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de-DE" sz="500" dirty="0">
                          <a:effectLst/>
                          <a:latin typeface="Calibri" panose="020F0502020204030204" pitchFamily="34" charset="0"/>
                          <a:ea typeface="Calibri" panose="020F0502020204030204" pitchFamily="34" charset="0"/>
                          <a:cs typeface="Times New Roman" panose="02020603050405020304" pitchFamily="18" charset="0"/>
                        </a:rPr>
                        <a:t>Sex im Netz (s. Klicksafe)</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Pornografie schafft (unrealistische) sexuelle Normvorstellungen</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Recht und Gesetz: Pornographie</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50711037"/>
                  </a:ext>
                </a:extLst>
              </a:tr>
              <a:tr h="414900">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9.</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Technischer Umgang mit einem Textverarbeitungsprogramm I </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Wie formatiere ich einen digitalen Text?</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Aufzählungszeichen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3E3FF"/>
                    </a:solidFill>
                  </a:tcPr>
                </a:tc>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Soziale Netzwerke (auch Thema: (freizügige) Selfies)</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Welche Daten gebe ich preis? (kritische Reflexion -&gt; Bewerbung)</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Wie verhalte ich mich in Chaträumen?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Anonymität als Fluch: Cybermobbing, siehe Instagram</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spcAft>
                          <a:spcPts val="0"/>
                        </a:spcAft>
                      </a:pPr>
                      <a:r>
                        <a:rPr lang="de-DE" sz="500" dirty="0">
                          <a:effectLst/>
                          <a:latin typeface="Calibri" panose="020F0502020204030204" pitchFamily="34" charset="0"/>
                          <a:ea typeface="Calibri" panose="020F0502020204030204" pitchFamily="34" charset="0"/>
                          <a:cs typeface="Times New Roman" panose="02020603050405020304" pitchFamily="18" charset="0"/>
                        </a:rPr>
                        <a:t>Gewalt im Netz (s. Klicksafe)</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Was ist daran so reizvoll?</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Was bewirkt das in mir?</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214154332"/>
                  </a:ext>
                </a:extLst>
              </a:tr>
              <a:tr h="374434">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10.</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Technischer Umgang mit einem Textverarbeitungsprogramm II</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Wie importiere ich Bilder?</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Erstellen von Tabellen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3E3FF"/>
                    </a:solidFill>
                  </a:tcPr>
                </a:tc>
                <a:tc>
                  <a:txBody>
                    <a:bodyPr/>
                    <a:lstStyle/>
                    <a:p>
                      <a:pPr>
                        <a:spcAft>
                          <a:spcPts val="0"/>
                        </a:spcAft>
                      </a:pPr>
                      <a:r>
                        <a:rPr lang="de-DE" sz="500" dirty="0">
                          <a:effectLst/>
                          <a:latin typeface="Calibri" panose="020F0502020204030204" pitchFamily="34" charset="0"/>
                          <a:ea typeface="Calibri" panose="020F0502020204030204" pitchFamily="34" charset="0"/>
                          <a:cs typeface="Times New Roman" panose="02020603050405020304" pitchFamily="18" charset="0"/>
                        </a:rPr>
                        <a:t>Clouds (am Beispiel von Dropbox)</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Cloudfunktionen und wie Datenarchivier </a:t>
                      </a:r>
                      <a:r>
                        <a:rPr lang="de-DE" sz="500" dirty="0" err="1">
                          <a:effectLst/>
                          <a:latin typeface="Calibri" panose="020F0502020204030204" pitchFamily="34" charset="0"/>
                          <a:ea typeface="Calibri" panose="020F0502020204030204" pitchFamily="34" charset="0"/>
                          <a:cs typeface="Times New Roman" panose="02020603050405020304" pitchFamily="18" charset="0"/>
                        </a:rPr>
                        <a:t>ung</a:t>
                      </a:r>
                      <a:r>
                        <a:rPr lang="de-DE" sz="500" dirty="0">
                          <a:effectLst/>
                          <a:latin typeface="Calibri" panose="020F0502020204030204" pitchFamily="34" charset="0"/>
                          <a:ea typeface="Calibri" panose="020F0502020204030204" pitchFamily="34" charset="0"/>
                          <a:cs typeface="Times New Roman" panose="02020603050405020304" pitchFamily="18" charset="0"/>
                        </a:rPr>
                        <a:t> und -</a:t>
                      </a:r>
                      <a:r>
                        <a:rPr lang="de-DE" sz="500" dirty="0" err="1">
                          <a:effectLst/>
                          <a:latin typeface="Calibri" panose="020F0502020204030204" pitchFamily="34" charset="0"/>
                          <a:ea typeface="Calibri" panose="020F0502020204030204" pitchFamily="34" charset="0"/>
                          <a:cs typeface="Times New Roman" panose="02020603050405020304" pitchFamily="18" charset="0"/>
                        </a:rPr>
                        <a:t>austausch</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Bezug zum Unterricht -&gt; Abgaben / Kommentarfunktion</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Weitere Anbieter / Problematik des Datenschutzes </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spcAft>
                          <a:spcPts val="0"/>
                        </a:spcAft>
                      </a:pPr>
                      <a:r>
                        <a:rPr lang="de-DE" sz="500" dirty="0">
                          <a:effectLst/>
                          <a:latin typeface="Calibri" panose="020F0502020204030204" pitchFamily="34" charset="0"/>
                          <a:ea typeface="Calibri" panose="020F0502020204030204" pitchFamily="34" charset="0"/>
                          <a:cs typeface="Times New Roman" panose="02020603050405020304" pitchFamily="18" charset="0"/>
                        </a:rPr>
                        <a:t>Recht und Unrecht im Internet (über Rotarier)</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89289098"/>
                  </a:ext>
                </a:extLst>
              </a:tr>
              <a:tr h="414900">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11.</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500" dirty="0">
                          <a:effectLst/>
                          <a:latin typeface="Calibri" panose="020F0502020204030204" pitchFamily="34" charset="0"/>
                          <a:ea typeface="Calibri" panose="020F0502020204030204" pitchFamily="34" charset="0"/>
                          <a:cs typeface="Times New Roman" panose="02020603050405020304" pitchFamily="18" charset="0"/>
                        </a:rPr>
                        <a:t>Technischer Umgang mit Bildern (z. B. mit Paint)</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Bildbearbeitung: Zurecht- und Zusammenschneiden, </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Farbfilter, Vorteil von </a:t>
                      </a:r>
                      <a:r>
                        <a:rPr lang="de-DE" sz="500" dirty="0" err="1">
                          <a:effectLst/>
                          <a:latin typeface="Calibri" panose="020F0502020204030204" pitchFamily="34" charset="0"/>
                          <a:ea typeface="Calibri" panose="020F0502020204030204" pitchFamily="34" charset="0"/>
                          <a:cs typeface="Times New Roman" panose="02020603050405020304" pitchFamily="18" charset="0"/>
                        </a:rPr>
                        <a:t>jpg</a:t>
                      </a:r>
                      <a:r>
                        <a:rPr lang="de-DE" sz="500" dirty="0">
                          <a:effectLst/>
                          <a:latin typeface="Calibri" panose="020F0502020204030204" pitchFamily="34" charset="0"/>
                          <a:ea typeface="Calibri" panose="020F0502020204030204" pitchFamily="34" charset="0"/>
                          <a:cs typeface="Times New Roman" panose="02020603050405020304" pitchFamily="18" charset="0"/>
                        </a:rPr>
                        <a:t> / </a:t>
                      </a:r>
                      <a:r>
                        <a:rPr lang="de-DE" sz="500" dirty="0" err="1">
                          <a:effectLst/>
                          <a:latin typeface="Calibri" panose="020F0502020204030204" pitchFamily="34" charset="0"/>
                          <a:ea typeface="Calibri" panose="020F0502020204030204" pitchFamily="34" charset="0"/>
                          <a:cs typeface="Times New Roman" panose="02020603050405020304" pitchFamily="18" charset="0"/>
                        </a:rPr>
                        <a:t>bmp</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Woran erkenne ich Manipulationen?</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A9E5"/>
                    </a:solidFill>
                  </a:tcPr>
                </a:tc>
                <a:tc>
                  <a:txBody>
                    <a:bodyPr/>
                    <a:lstStyle/>
                    <a:p>
                      <a:pPr>
                        <a:spcAft>
                          <a:spcPts val="0"/>
                        </a:spcAft>
                      </a:pPr>
                      <a:r>
                        <a:rPr lang="de-DE" sz="500" dirty="0">
                          <a:effectLst/>
                          <a:latin typeface="Calibri" panose="020F0502020204030204" pitchFamily="34" charset="0"/>
                          <a:ea typeface="Calibri" panose="020F0502020204030204" pitchFamily="34" charset="0"/>
                          <a:cs typeface="Times New Roman" panose="02020603050405020304" pitchFamily="18" charset="0"/>
                        </a:rPr>
                        <a:t>Abzocke im Internet</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Vortrag von Verbraucherzentrale?</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In-App-Käufe</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Fishing Mails</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de-DE" sz="500" dirty="0">
                          <a:effectLst/>
                          <a:latin typeface="Calibri" panose="020F0502020204030204" pitchFamily="34" charset="0"/>
                          <a:ea typeface="Calibri" panose="020F0502020204030204" pitchFamily="34" charset="0"/>
                          <a:cs typeface="Times New Roman" panose="02020603050405020304" pitchFamily="18" charset="0"/>
                        </a:rPr>
                        <a:t>Cybermobbing im jungen Erwachsenenalter</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Was ist das?</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dirty="0">
                          <a:effectLst/>
                          <a:latin typeface="Calibri" panose="020F0502020204030204" pitchFamily="34" charset="0"/>
                          <a:ea typeface="Calibri" panose="020F0502020204030204" pitchFamily="34" charset="0"/>
                          <a:cs typeface="Times New Roman" panose="02020603050405020304" pitchFamily="18" charset="0"/>
                        </a:rPr>
                        <a:t>Wie kann ich mich dagegen wehren?</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683081285"/>
                  </a:ext>
                </a:extLst>
              </a:tr>
              <a:tr h="414900">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12.</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Umgang mit Filmen (optional, mit Handy oder iPad)</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Video-Bearbeitung: Schneiden, Tonspur bearbeiten, Animation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Calibri" panose="020F0502020204030204" pitchFamily="34" charset="0"/>
                        <a:buChar char="-"/>
                      </a:pPr>
                      <a:r>
                        <a:rPr lang="de-DE" sz="500">
                          <a:effectLst/>
                          <a:latin typeface="Calibri" panose="020F0502020204030204" pitchFamily="34" charset="0"/>
                          <a:ea typeface="Calibri" panose="020F0502020204030204" pitchFamily="34" charset="0"/>
                          <a:cs typeface="Times New Roman" panose="02020603050405020304" pitchFamily="18" charset="0"/>
                        </a:rPr>
                        <a:t>Woran erkenne ich Manipulationen?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de-DE" sz="500">
                          <a:effectLst/>
                          <a:latin typeface="Calibri" panose="020F0502020204030204" pitchFamily="34" charset="0"/>
                          <a:ea typeface="Calibri" panose="020F0502020204030204" pitchFamily="34" charset="0"/>
                          <a:cs typeface="Times New Roman" panose="02020603050405020304" pitchFamily="18" charset="0"/>
                        </a:rPr>
                        <a:t> </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BA9E5"/>
                    </a:solidFill>
                  </a:tcPr>
                </a:tc>
                <a:tc>
                  <a:txBody>
                    <a:bodyPr/>
                    <a:lstStyle/>
                    <a:p>
                      <a:pPr>
                        <a:spcAft>
                          <a:spcPts val="0"/>
                        </a:spcAft>
                      </a:pPr>
                      <a:r>
                        <a:rPr lang="de-DE" sz="500" b="1" u="sng"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Farblegende</a:t>
                      </a:r>
                      <a:endParaRPr lang="de-DE" sz="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de-DE" sz="5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Gelb: Suchmaschinen / Beurteilung der Suchergebnisse</a:t>
                      </a:r>
                      <a:endParaRPr lang="de-DE" sz="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de-DE" sz="5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Grün: Suchtverhalten</a:t>
                      </a:r>
                      <a:endParaRPr lang="de-DE" sz="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de-DE" sz="5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Hellblau: technischer Umgang mit Office Programmen</a:t>
                      </a:r>
                      <a:endParaRPr lang="de-DE" sz="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spcAft>
                          <a:spcPts val="0"/>
                        </a:spcAft>
                      </a:pPr>
                      <a:r>
                        <a:rPr lang="de-DE" sz="5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Rot: Datensicherung</a:t>
                      </a:r>
                      <a:endParaRPr lang="de-DE" sz="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de-DE" sz="5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Lila: Bild- und Filmbearbeitung</a:t>
                      </a:r>
                      <a:endParaRPr lang="de-DE" sz="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de-DE" sz="5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Orange: Selbstorganisation und zielgerichtete Kommunikation</a:t>
                      </a:r>
                      <a:endParaRPr lang="de-DE" sz="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de-DE" sz="5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Hellgrau: Interaktion im Netz / rechtliche und ethische Fragen und Probleme</a:t>
                      </a:r>
                      <a:endParaRPr lang="de-DE" sz="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517" marR="46517"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158460615"/>
                  </a:ext>
                </a:extLst>
              </a:tr>
            </a:tbl>
          </a:graphicData>
        </a:graphic>
      </p:graphicFrame>
      <p:sp>
        <p:nvSpPr>
          <p:cNvPr id="19" name="Rectangle 1">
            <a:extLst>
              <a:ext uri="{FF2B5EF4-FFF2-40B4-BE49-F238E27FC236}">
                <a16:creationId xmlns:a16="http://schemas.microsoft.com/office/drawing/2014/main" id="{FB0375F2-79E2-4E58-A323-EBA49DF3F541}"/>
              </a:ext>
            </a:extLst>
          </p:cNvPr>
          <p:cNvSpPr>
            <a:spLocks noChangeArrowheads="1"/>
          </p:cNvSpPr>
          <p:nvPr/>
        </p:nvSpPr>
        <p:spPr bwMode="auto">
          <a:xfrm>
            <a:off x="1862269" y="1446654"/>
            <a:ext cx="5215742" cy="5700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tabLst>
                <a:tab pos="1146175" algn="l"/>
              </a:tabLst>
              <a:defRPr>
                <a:solidFill>
                  <a:schemeClr val="tx1"/>
                </a:solidFill>
                <a:latin typeface="Arial" panose="020B0604020202020204" pitchFamily="34" charset="0"/>
              </a:defRPr>
            </a:lvl1pPr>
            <a:lvl2pPr eaLnBrk="0" hangingPunct="0">
              <a:tabLst>
                <a:tab pos="1146175" algn="l"/>
              </a:tabLst>
              <a:defRPr>
                <a:solidFill>
                  <a:schemeClr val="tx1"/>
                </a:solidFill>
                <a:latin typeface="Arial" panose="020B0604020202020204" pitchFamily="34" charset="0"/>
              </a:defRPr>
            </a:lvl2pPr>
            <a:lvl3pPr eaLnBrk="0" hangingPunct="0">
              <a:tabLst>
                <a:tab pos="1146175" algn="l"/>
              </a:tabLst>
              <a:defRPr>
                <a:solidFill>
                  <a:schemeClr val="tx1"/>
                </a:solidFill>
                <a:latin typeface="Arial" panose="020B0604020202020204" pitchFamily="34" charset="0"/>
              </a:defRPr>
            </a:lvl3pPr>
            <a:lvl4pPr eaLnBrk="0" hangingPunct="0">
              <a:tabLst>
                <a:tab pos="1146175" algn="l"/>
              </a:tabLst>
              <a:defRPr>
                <a:solidFill>
                  <a:schemeClr val="tx1"/>
                </a:solidFill>
                <a:latin typeface="Arial" panose="020B0604020202020204" pitchFamily="34" charset="0"/>
              </a:defRPr>
            </a:lvl4pPr>
            <a:lvl5pPr eaLnBrk="0" hangingPunct="0">
              <a:tabLst>
                <a:tab pos="1146175" algn="l"/>
              </a:tabLst>
              <a:defRPr>
                <a:solidFill>
                  <a:schemeClr val="tx1"/>
                </a:solidFill>
                <a:latin typeface="Arial" panose="020B0604020202020204" pitchFamily="34" charset="0"/>
              </a:defRPr>
            </a:lvl5pPr>
            <a:lvl6pPr eaLnBrk="0" fontAlgn="base" hangingPunct="0">
              <a:spcBef>
                <a:spcPct val="0"/>
              </a:spcBef>
              <a:spcAft>
                <a:spcPct val="0"/>
              </a:spcAft>
              <a:tabLst>
                <a:tab pos="1146175" algn="l"/>
              </a:tabLst>
              <a:defRPr>
                <a:solidFill>
                  <a:schemeClr val="tx1"/>
                </a:solidFill>
                <a:latin typeface="Arial" panose="020B0604020202020204" pitchFamily="34" charset="0"/>
              </a:defRPr>
            </a:lvl6pPr>
            <a:lvl7pPr eaLnBrk="0" fontAlgn="base" hangingPunct="0">
              <a:spcBef>
                <a:spcPct val="0"/>
              </a:spcBef>
              <a:spcAft>
                <a:spcPct val="0"/>
              </a:spcAft>
              <a:tabLst>
                <a:tab pos="1146175" algn="l"/>
              </a:tabLst>
              <a:defRPr>
                <a:solidFill>
                  <a:schemeClr val="tx1"/>
                </a:solidFill>
                <a:latin typeface="Arial" panose="020B0604020202020204" pitchFamily="34" charset="0"/>
              </a:defRPr>
            </a:lvl7pPr>
            <a:lvl8pPr eaLnBrk="0" fontAlgn="base" hangingPunct="0">
              <a:spcBef>
                <a:spcPct val="0"/>
              </a:spcBef>
              <a:spcAft>
                <a:spcPct val="0"/>
              </a:spcAft>
              <a:tabLst>
                <a:tab pos="1146175" algn="l"/>
              </a:tabLst>
              <a:defRPr>
                <a:solidFill>
                  <a:schemeClr val="tx1"/>
                </a:solidFill>
                <a:latin typeface="Arial" panose="020B0604020202020204" pitchFamily="34" charset="0"/>
              </a:defRPr>
            </a:lvl8pPr>
            <a:lvl9pPr eaLnBrk="0" fontAlgn="base" hangingPunct="0">
              <a:spcBef>
                <a:spcPct val="0"/>
              </a:spcBef>
              <a:spcAft>
                <a:spcPct val="0"/>
              </a:spcAft>
              <a:tabLst>
                <a:tab pos="11461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146175" algn="l"/>
              </a:tabLst>
            </a:pPr>
            <a:r>
              <a:rPr kumimoji="0" lang="de-DE" altLang="de-DE"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 Konzept zur Medienbildung am Willigis-Gymnasium (Stand 05/2020)</a:t>
            </a:r>
            <a:endParaRPr kumimoji="0" lang="de-DE" altLang="de-DE"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146175" algn="l"/>
              </a:tabLst>
            </a:pP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20" name="Pfeil: Fünfeck 19">
            <a:hlinkClick r:id="rId2" action="ppaction://hlinkfile"/>
            <a:extLst>
              <a:ext uri="{FF2B5EF4-FFF2-40B4-BE49-F238E27FC236}">
                <a16:creationId xmlns:a16="http://schemas.microsoft.com/office/drawing/2014/main" id="{3D9ABB50-490A-4FE9-9529-6DFF696BE9BA}"/>
              </a:ext>
            </a:extLst>
          </p:cNvPr>
          <p:cNvSpPr/>
          <p:nvPr/>
        </p:nvSpPr>
        <p:spPr>
          <a:xfrm>
            <a:off x="8604448" y="6583362"/>
            <a:ext cx="360040" cy="15800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extLst>
      <p:ext uri="{BB962C8B-B14F-4D97-AF65-F5344CB8AC3E}">
        <p14:creationId xmlns:p14="http://schemas.microsoft.com/office/powerpoint/2010/main" val="2817125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l"/>
            <a:r>
              <a:rPr lang="de-DE" altLang="de-DE" sz="3200" dirty="0">
                <a:solidFill>
                  <a:schemeClr val="tx1"/>
                </a:solidFill>
              </a:rPr>
              <a:t>Die nächsten Schritte...</a:t>
            </a:r>
          </a:p>
        </p:txBody>
      </p:sp>
      <p:sp>
        <p:nvSpPr>
          <p:cNvPr id="15363" name="Rectangle 3"/>
          <p:cNvSpPr>
            <a:spLocks noGrp="1" noChangeArrowheads="1"/>
          </p:cNvSpPr>
          <p:nvPr>
            <p:ph idx="1"/>
          </p:nvPr>
        </p:nvSpPr>
        <p:spPr/>
        <p:txBody>
          <a:bodyPr/>
          <a:lstStyle/>
          <a:p>
            <a:pPr>
              <a:lnSpc>
                <a:spcPct val="90000"/>
              </a:lnSpc>
            </a:pPr>
            <a:r>
              <a:rPr lang="de-DE" altLang="de-DE" sz="2800" dirty="0"/>
              <a:t>Elterninformation und Anwahl</a:t>
            </a:r>
          </a:p>
          <a:p>
            <a:pPr>
              <a:lnSpc>
                <a:spcPct val="90000"/>
              </a:lnSpc>
            </a:pPr>
            <a:r>
              <a:rPr lang="de-DE" altLang="de-DE" sz="2800" dirty="0"/>
              <a:t>Neubildung der 7. Klassen</a:t>
            </a:r>
          </a:p>
          <a:p>
            <a:pPr>
              <a:lnSpc>
                <a:spcPct val="90000"/>
              </a:lnSpc>
            </a:pPr>
            <a:r>
              <a:rPr lang="de-DE" altLang="de-DE" sz="2800" dirty="0"/>
              <a:t>Konstituierende Elternabende der künftigen „Tablet“-Klassen nach den Sommerferien</a:t>
            </a:r>
          </a:p>
          <a:p>
            <a:pPr lvl="1">
              <a:lnSpc>
                <a:spcPct val="90000"/>
              </a:lnSpc>
            </a:pPr>
            <a:r>
              <a:rPr lang="de-DE" altLang="de-DE" sz="2400" dirty="0"/>
              <a:t>Vorstellung der Lehrerteams</a:t>
            </a:r>
          </a:p>
          <a:p>
            <a:pPr lvl="1">
              <a:lnSpc>
                <a:spcPct val="90000"/>
              </a:lnSpc>
            </a:pPr>
            <a:r>
              <a:rPr lang="de-DE" altLang="de-DE" sz="2400" dirty="0"/>
              <a:t>Vereinbarung zu Beschaffung der Geräte/ des Zubehörs/ von Apps</a:t>
            </a:r>
          </a:p>
          <a:p>
            <a:pPr lvl="1">
              <a:lnSpc>
                <a:spcPct val="90000"/>
              </a:lnSpc>
            </a:pPr>
            <a:r>
              <a:rPr lang="de-DE" altLang="de-DE" sz="2400" dirty="0"/>
              <a:t>Fächerbezogene Darstellung des Unterrichts-einsatzes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l"/>
            <a:r>
              <a:rPr lang="de-DE" altLang="de-DE" sz="3200" dirty="0"/>
              <a:t>Technik „Tablet“</a:t>
            </a:r>
          </a:p>
        </p:txBody>
      </p:sp>
      <p:sp>
        <p:nvSpPr>
          <p:cNvPr id="26627" name="Rectangle 3"/>
          <p:cNvSpPr>
            <a:spLocks noGrp="1" noChangeArrowheads="1"/>
          </p:cNvSpPr>
          <p:nvPr>
            <p:ph idx="1"/>
          </p:nvPr>
        </p:nvSpPr>
        <p:spPr/>
        <p:txBody>
          <a:bodyPr/>
          <a:lstStyle/>
          <a:p>
            <a:pPr marL="457200" lvl="1" indent="0">
              <a:lnSpc>
                <a:spcPct val="80000"/>
              </a:lnSpc>
              <a:buNone/>
            </a:pPr>
            <a:r>
              <a:rPr lang="de-DE" altLang="de-DE" sz="2400" dirty="0">
                <a:cs typeface="Arial" charset="0"/>
              </a:rPr>
              <a:t> </a:t>
            </a:r>
          </a:p>
          <a:p>
            <a:pPr>
              <a:lnSpc>
                <a:spcPct val="80000"/>
              </a:lnSpc>
            </a:pPr>
            <a:r>
              <a:rPr lang="de-DE" altLang="de-DE" sz="2800" dirty="0">
                <a:cs typeface="Arial" charset="0"/>
              </a:rPr>
              <a:t>Tablet „Apple iPad“ (im Netzwerk lauffähig, mit Pen kompatibel), </a:t>
            </a:r>
          </a:p>
          <a:p>
            <a:pPr>
              <a:lnSpc>
                <a:spcPct val="80000"/>
              </a:lnSpc>
            </a:pPr>
            <a:r>
              <a:rPr lang="de-DE" altLang="de-DE" sz="2800" dirty="0">
                <a:cs typeface="Arial" charset="0"/>
              </a:rPr>
              <a:t>10,2 Zoll Bildschirm, 32 GB</a:t>
            </a:r>
          </a:p>
          <a:p>
            <a:pPr>
              <a:lnSpc>
                <a:spcPct val="80000"/>
              </a:lnSpc>
            </a:pPr>
            <a:r>
              <a:rPr lang="de-DE" altLang="de-DE" sz="2800" dirty="0">
                <a:cs typeface="Arial" charset="0"/>
              </a:rPr>
              <a:t>hohe Standzeit, hohe Zuverlässigkeit, geringes Gewicht, superschnelle Verfügbarkeit, günstige Apps, einfache Cloud-Lösungen, MS Office 365, einfache und sichere Administration (IOS); </a:t>
            </a:r>
          </a:p>
          <a:p>
            <a:pPr>
              <a:lnSpc>
                <a:spcPct val="80000"/>
              </a:lnSpc>
            </a:pPr>
            <a:r>
              <a:rPr lang="de-DE" altLang="de-DE" sz="2800" dirty="0">
                <a:cs typeface="Arial" charset="0"/>
              </a:rPr>
              <a:t>Zusatzanschaffung: Tastatur, Pen; </a:t>
            </a:r>
          </a:p>
          <a:p>
            <a:pPr>
              <a:lnSpc>
                <a:spcPct val="80000"/>
              </a:lnSpc>
            </a:pPr>
            <a:r>
              <a:rPr lang="de-DE" altLang="de-DE" sz="2800" dirty="0">
                <a:cs typeface="Arial" charset="0"/>
              </a:rPr>
              <a:t>Kosten: Tablet (~320 €), Tastatur/Hülle (~30 €), Apps/ über 3 Jahre (~50 €), Pen (~50 €)</a:t>
            </a:r>
            <a:endParaRPr lang="de-DE" altLang="de-DE" sz="2400" dirty="0">
              <a:cs typeface="Arial" charset="0"/>
            </a:endParaRPr>
          </a:p>
          <a:p>
            <a:pPr marL="457200" lvl="1" indent="0">
              <a:lnSpc>
                <a:spcPct val="80000"/>
              </a:lnSpc>
              <a:buNone/>
            </a:pPr>
            <a:endParaRPr lang="de-DE" altLang="de-DE" sz="2400" dirty="0">
              <a:cs typeface="Arial" charset="0"/>
            </a:endParaRPr>
          </a:p>
          <a:p>
            <a:pPr>
              <a:lnSpc>
                <a:spcPct val="80000"/>
              </a:lnSpc>
            </a:pPr>
            <a:endParaRPr lang="de-DE" altLang="de-DE" sz="2800" dirty="0">
              <a:cs typeface="Arial" charset="0"/>
            </a:endParaRPr>
          </a:p>
        </p:txBody>
      </p:sp>
      <p:sp>
        <p:nvSpPr>
          <p:cNvPr id="2" name="Smiley 1">
            <a:extLst>
              <a:ext uri="{FF2B5EF4-FFF2-40B4-BE49-F238E27FC236}">
                <a16:creationId xmlns:a16="http://schemas.microsoft.com/office/drawing/2014/main" id="{84EAC0C8-5DAE-45D0-8539-3CFD1CC1D722}"/>
              </a:ext>
            </a:extLst>
          </p:cNvPr>
          <p:cNvSpPr/>
          <p:nvPr/>
        </p:nvSpPr>
        <p:spPr>
          <a:xfrm>
            <a:off x="539552" y="3284984"/>
            <a:ext cx="144016" cy="14401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FD5F3E4C-6BA9-48D7-9EA6-37733D09680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5992" y="3284984"/>
            <a:ext cx="384042" cy="288032"/>
          </a:xfrm>
          <a:prstGeom prst="rect">
            <a:avLst/>
          </a:prstGeom>
        </p:spPr>
      </p:pic>
      <p:pic>
        <p:nvPicPr>
          <p:cNvPr id="6" name="Grafik 5">
            <a:extLst>
              <a:ext uri="{FF2B5EF4-FFF2-40B4-BE49-F238E27FC236}">
                <a16:creationId xmlns:a16="http://schemas.microsoft.com/office/drawing/2014/main" id="{8F9A4511-0E4E-496B-8A07-3122C1EF6B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455992" y="4668450"/>
            <a:ext cx="320156" cy="320156"/>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algn="l"/>
            <a:r>
              <a:rPr lang="de-DE" altLang="de-DE" sz="3200" dirty="0"/>
              <a:t>Voraussetzungen zu Hause</a:t>
            </a:r>
          </a:p>
        </p:txBody>
      </p:sp>
      <p:sp>
        <p:nvSpPr>
          <p:cNvPr id="41987" name="Rectangle 3"/>
          <p:cNvSpPr>
            <a:spLocks noGrp="1" noChangeArrowheads="1"/>
          </p:cNvSpPr>
          <p:nvPr>
            <p:ph idx="1"/>
          </p:nvPr>
        </p:nvSpPr>
        <p:spPr/>
        <p:txBody>
          <a:bodyPr/>
          <a:lstStyle/>
          <a:p>
            <a:r>
              <a:rPr lang="de-DE" altLang="de-DE" sz="2800" dirty="0"/>
              <a:t>Sicherer WLAN-Internetzugang (verlässlich, abgesichert) </a:t>
            </a:r>
          </a:p>
          <a:p>
            <a:r>
              <a:rPr lang="de-DE" altLang="de-DE" sz="2800" dirty="0"/>
              <a:t>Empfehlung: Möglichkeit zum Ausdruck von Dokumenten (z.B. über Air Print)</a:t>
            </a:r>
          </a:p>
          <a:p>
            <a:r>
              <a:rPr lang="de-DE" altLang="de-DE" sz="2800" dirty="0"/>
              <a:t>Verbrauchsmaterialien</a:t>
            </a:r>
          </a:p>
          <a:p>
            <a:endParaRPr lang="de-DE" altLang="de-D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de-DE" altLang="de-DE" dirty="0" err="1"/>
              <a:t>Def</a:t>
            </a:r>
            <a:r>
              <a:rPr lang="de-DE" altLang="de-DE" dirty="0"/>
              <a:t>.: „Tablet“-Klasse</a:t>
            </a:r>
          </a:p>
        </p:txBody>
      </p:sp>
      <p:sp>
        <p:nvSpPr>
          <p:cNvPr id="5123" name="Rectangle 3"/>
          <p:cNvSpPr>
            <a:spLocks noGrp="1" noChangeArrowheads="1"/>
          </p:cNvSpPr>
          <p:nvPr>
            <p:ph idx="1"/>
          </p:nvPr>
        </p:nvSpPr>
        <p:spPr/>
        <p:txBody>
          <a:bodyPr/>
          <a:lstStyle/>
          <a:p>
            <a:pPr marL="457200" indent="-457200">
              <a:buFont typeface="Arial" panose="020B0604020202020204" pitchFamily="34" charset="0"/>
              <a:buChar char="•"/>
            </a:pPr>
            <a:r>
              <a:rPr lang="de-DE" altLang="de-DE" sz="2800" dirty="0" err="1"/>
              <a:t>Anwahlmodell</a:t>
            </a:r>
            <a:r>
              <a:rPr lang="de-DE" altLang="de-DE" sz="2800" dirty="0"/>
              <a:t> (aktuell 3 „Tablet“-Klassen/ Jahrgangsstufe)</a:t>
            </a:r>
          </a:p>
          <a:p>
            <a:pPr marL="457200" indent="-457200">
              <a:buFont typeface="Arial" panose="020B0604020202020204" pitchFamily="34" charset="0"/>
              <a:buChar char="•"/>
            </a:pPr>
            <a:r>
              <a:rPr lang="de-DE" altLang="de-DE" sz="2800" u="sng" dirty="0"/>
              <a:t>Neu ab 2021/22</a:t>
            </a:r>
            <a:r>
              <a:rPr lang="de-DE" altLang="de-DE" sz="2800" dirty="0"/>
              <a:t>: Generelle Einführung von „Tablets“ aufbauend ab 7. Jahrgangsstufe</a:t>
            </a:r>
          </a:p>
          <a:p>
            <a:pPr marL="457200" indent="-457200">
              <a:buFont typeface="Arial" panose="020B0604020202020204" pitchFamily="34" charset="0"/>
              <a:buChar char="•"/>
            </a:pPr>
            <a:r>
              <a:rPr lang="de-DE" altLang="de-DE" sz="2800" dirty="0"/>
              <a:t>Einsatz eines digitalen Mediums: Tablet</a:t>
            </a:r>
          </a:p>
          <a:p>
            <a:pPr marL="457200" indent="-457200" algn="l">
              <a:buFont typeface="Arial" panose="020B0604020202020204" pitchFamily="34" charset="0"/>
              <a:buChar char="•"/>
            </a:pPr>
            <a:r>
              <a:rPr lang="de-DE" altLang="de-DE" sz="2800" dirty="0"/>
              <a:t>Medium als persönliches Eigentum des Schülers</a:t>
            </a:r>
          </a:p>
          <a:p>
            <a:pPr marL="457200" indent="-457200" algn="l">
              <a:buFont typeface="Arial" panose="020B0604020202020204" pitchFamily="34" charset="0"/>
              <a:buChar char="•"/>
            </a:pPr>
            <a:r>
              <a:rPr lang="de-DE" altLang="de-DE" sz="2800" dirty="0"/>
              <a:t>Einsatz in möglichst vielen unterrichtlichen Zusammenhängen</a:t>
            </a:r>
          </a:p>
          <a:p>
            <a:pPr marL="457200" indent="-457200" algn="l">
              <a:buFont typeface="Arial" panose="020B0604020202020204" pitchFamily="34" charset="0"/>
              <a:buChar char="•"/>
            </a:pPr>
            <a:r>
              <a:rPr lang="de-DE" altLang="de-DE" sz="2800" dirty="0"/>
              <a:t>Private Nutzung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5122"/>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5123">
                                            <p:txEl>
                                              <p:pRg st="0" end="0"/>
                                            </p:tx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5123">
                                            <p:txEl>
                                              <p:pRg st="1" end="1"/>
                                            </p:txEl>
                                          </p:spTgt>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5123">
                                            <p:txEl>
                                              <p:pRg st="2" end="2"/>
                                            </p:txEl>
                                          </p:spTgt>
                                        </p:tgtEl>
                                        <p:attrNameLst>
                                          <p:attrName>style.visibility</p:attrName>
                                        </p:attrNameLst>
                                      </p:cBhvr>
                                      <p:to>
                                        <p:strVal val="visible"/>
                                      </p:to>
                                    </p:set>
                                  </p:childTnLst>
                                </p:cTn>
                              </p:par>
                            </p:childTnLst>
                          </p:cTn>
                        </p:par>
                        <p:par>
                          <p:cTn id="16" fill="hold">
                            <p:stCondLst>
                              <p:cond delay="2000"/>
                            </p:stCondLst>
                            <p:childTnLst>
                              <p:par>
                                <p:cTn id="17" presetID="1" presetClass="entr" presetSubtype="0" fill="hold" grpId="0" nodeType="afterEffect">
                                  <p:stCondLst>
                                    <p:cond delay="0"/>
                                  </p:stCondLst>
                                  <p:childTnLst>
                                    <p:set>
                                      <p:cBhvr>
                                        <p:cTn id="18" dur="1" fill="hold">
                                          <p:stCondLst>
                                            <p:cond delay="499"/>
                                          </p:stCondLst>
                                        </p:cTn>
                                        <p:tgtEl>
                                          <p:spTgt spid="5123">
                                            <p:txEl>
                                              <p:pRg st="3" end="3"/>
                                            </p:txEl>
                                          </p:spTgt>
                                        </p:tgtEl>
                                        <p:attrNameLst>
                                          <p:attrName>style.visibility</p:attrName>
                                        </p:attrNameLst>
                                      </p:cBhvr>
                                      <p:to>
                                        <p:strVal val="visible"/>
                                      </p:to>
                                    </p:set>
                                  </p:childTnLst>
                                </p:cTn>
                              </p:par>
                            </p:childTnLst>
                          </p:cTn>
                        </p:par>
                        <p:par>
                          <p:cTn id="19" fill="hold">
                            <p:stCondLst>
                              <p:cond delay="2500"/>
                            </p:stCondLst>
                            <p:childTnLst>
                              <p:par>
                                <p:cTn id="20" presetID="1" presetClass="entr" presetSubtype="0" fill="hold" grpId="0" nodeType="afterEffect">
                                  <p:stCondLst>
                                    <p:cond delay="0"/>
                                  </p:stCondLst>
                                  <p:childTnLst>
                                    <p:set>
                                      <p:cBhvr>
                                        <p:cTn id="21" dur="1" fill="hold">
                                          <p:stCondLst>
                                            <p:cond delay="499"/>
                                          </p:stCondLst>
                                        </p:cTn>
                                        <p:tgtEl>
                                          <p:spTgt spid="5123">
                                            <p:txEl>
                                              <p:pRg st="4" end="4"/>
                                            </p:txEl>
                                          </p:spTgt>
                                        </p:tgtEl>
                                        <p:attrNameLst>
                                          <p:attrName>style.visibility</p:attrName>
                                        </p:attrNameLst>
                                      </p:cBhvr>
                                      <p:to>
                                        <p:strVal val="visible"/>
                                      </p:to>
                                    </p:set>
                                  </p:childTnLst>
                                </p:cTn>
                              </p:par>
                            </p:childTnLst>
                          </p:cTn>
                        </p:par>
                        <p:par>
                          <p:cTn id="22" fill="hold">
                            <p:stCondLst>
                              <p:cond delay="3000"/>
                            </p:stCondLst>
                            <p:childTnLst>
                              <p:par>
                                <p:cTn id="23" presetID="1" presetClass="entr" presetSubtype="0" fill="hold" grpId="0" nodeType="afterEffect">
                                  <p:stCondLst>
                                    <p:cond delay="0"/>
                                  </p:stCondLst>
                                  <p:childTnLst>
                                    <p:set>
                                      <p:cBhvr>
                                        <p:cTn id="24"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P spid="5123" grpId="0" build="p" autoUpdateAnimBg="0"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411760" y="274638"/>
            <a:ext cx="6275040" cy="1143000"/>
          </a:xfrm>
        </p:spPr>
        <p:txBody>
          <a:bodyPr/>
          <a:lstStyle/>
          <a:p>
            <a:pPr algn="l"/>
            <a:r>
              <a:rPr lang="de-DE" altLang="de-DE" sz="3200" dirty="0"/>
              <a:t>Warum ein „Tablet“ </a:t>
            </a:r>
            <a:r>
              <a:rPr lang="de-DE" altLang="de-DE" sz="3200" b="1" dirty="0"/>
              <a:t>in der Schule</a:t>
            </a:r>
            <a:r>
              <a:rPr lang="de-DE" altLang="de-DE" sz="3200" dirty="0"/>
              <a:t>? (1)</a:t>
            </a:r>
          </a:p>
        </p:txBody>
      </p:sp>
      <p:sp>
        <p:nvSpPr>
          <p:cNvPr id="10243" name="Rectangle 3"/>
          <p:cNvSpPr>
            <a:spLocks noGrp="1" noChangeArrowheads="1"/>
          </p:cNvSpPr>
          <p:nvPr>
            <p:ph idx="1"/>
          </p:nvPr>
        </p:nvSpPr>
        <p:spPr/>
        <p:txBody>
          <a:bodyPr/>
          <a:lstStyle/>
          <a:p>
            <a:r>
              <a:rPr lang="de-DE" altLang="de-DE" sz="2800" dirty="0"/>
              <a:t>Anschlussfähigkeit von Schule und Unterricht an die Lebenswelt der Jugendlichen</a:t>
            </a:r>
          </a:p>
          <a:p>
            <a:r>
              <a:rPr lang="de-DE" altLang="de-DE" sz="2800" dirty="0"/>
              <a:t>Kritisch-kreative = reflexive Medienkompetenz</a:t>
            </a:r>
          </a:p>
          <a:p>
            <a:pPr lvl="1"/>
            <a:r>
              <a:rPr lang="de-DE" altLang="de-DE" dirty="0"/>
              <a:t>Handhabung Hardware/ Software</a:t>
            </a:r>
          </a:p>
          <a:p>
            <a:pPr lvl="1"/>
            <a:r>
              <a:rPr lang="de-DE" altLang="de-DE" dirty="0"/>
              <a:t>Räume für Gestaltung und Kreativität</a:t>
            </a:r>
          </a:p>
          <a:p>
            <a:pPr lvl="1"/>
            <a:r>
              <a:rPr lang="de-DE" altLang="de-DE" dirty="0"/>
              <a:t>Förderung von Urteilsfähigkeit und Verantwortung</a:t>
            </a:r>
          </a:p>
          <a:p>
            <a:r>
              <a:rPr lang="de-DE" altLang="de-DE" sz="2800" dirty="0"/>
              <a:t>Intelligentes Wissen = Information * Erfahrung * Kreativität * Urteilskraft (WEGGEMANN)</a:t>
            </a:r>
          </a:p>
          <a:p>
            <a:endParaRPr lang="de-DE" altLang="de-D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algn="l"/>
            <a:r>
              <a:rPr lang="de-DE" altLang="de-DE" sz="3200" dirty="0"/>
              <a:t>Warum ein „Tablet “ </a:t>
            </a:r>
            <a:r>
              <a:rPr lang="de-DE" altLang="de-DE" sz="3200" b="1" dirty="0"/>
              <a:t>im Unterricht</a:t>
            </a:r>
            <a:r>
              <a:rPr lang="de-DE" altLang="de-DE" sz="3200" dirty="0"/>
              <a:t>? (2)</a:t>
            </a:r>
          </a:p>
        </p:txBody>
      </p:sp>
      <p:sp>
        <p:nvSpPr>
          <p:cNvPr id="39939" name="Rectangle 3"/>
          <p:cNvSpPr>
            <a:spLocks noGrp="1" noChangeArrowheads="1"/>
          </p:cNvSpPr>
          <p:nvPr>
            <p:ph idx="1"/>
          </p:nvPr>
        </p:nvSpPr>
        <p:spPr/>
        <p:txBody>
          <a:bodyPr/>
          <a:lstStyle/>
          <a:p>
            <a:pPr>
              <a:lnSpc>
                <a:spcPct val="90000"/>
              </a:lnSpc>
            </a:pPr>
            <a:r>
              <a:rPr lang="de-DE" altLang="de-DE" sz="2800" dirty="0"/>
              <a:t>Förderung der der unterrichtlichen Interaktion (Kommunikation, Produktion und Präsentation)</a:t>
            </a:r>
          </a:p>
          <a:p>
            <a:pPr>
              <a:lnSpc>
                <a:spcPct val="90000"/>
              </a:lnSpc>
            </a:pPr>
            <a:r>
              <a:rPr lang="de-DE" altLang="de-DE" sz="2800" dirty="0"/>
              <a:t>Entwicklung der Fähigkeiten zum selbsttätigen problemlösenden Denken</a:t>
            </a:r>
          </a:p>
          <a:p>
            <a:pPr>
              <a:lnSpc>
                <a:spcPct val="90000"/>
              </a:lnSpc>
            </a:pPr>
            <a:r>
              <a:rPr lang="de-DE" altLang="de-DE" sz="2800" dirty="0"/>
              <a:t>Binnendifferenzierung (Heterogenität)</a:t>
            </a:r>
          </a:p>
          <a:p>
            <a:pPr>
              <a:lnSpc>
                <a:spcPct val="90000"/>
              </a:lnSpc>
            </a:pPr>
            <a:r>
              <a:rPr lang="de-DE" altLang="de-DE" sz="2800" dirty="0"/>
              <a:t>Fächerverbindender bzw. fachübergreifender Unterricht</a:t>
            </a:r>
          </a:p>
          <a:p>
            <a:pPr>
              <a:lnSpc>
                <a:spcPct val="90000"/>
              </a:lnSpc>
            </a:pPr>
            <a:r>
              <a:rPr lang="de-DE" altLang="de-DE" sz="2800" dirty="0"/>
              <a:t>Verfügbarkeit für jeden zu jedem Zeitpunkt</a:t>
            </a:r>
          </a:p>
          <a:p>
            <a:pPr>
              <a:lnSpc>
                <a:spcPct val="90000"/>
              </a:lnSpc>
            </a:pPr>
            <a:endParaRPr lang="de-DE" altLang="de-D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l"/>
            <a:r>
              <a:rPr lang="de-DE" altLang="de-DE" sz="3200" dirty="0"/>
              <a:t>Was spricht für ein </a:t>
            </a:r>
            <a:r>
              <a:rPr lang="de-DE" altLang="de-DE" sz="3200" b="1" dirty="0"/>
              <a:t>persönliches </a:t>
            </a:r>
            <a:r>
              <a:rPr lang="de-DE" altLang="de-DE" sz="3200" dirty="0"/>
              <a:t>„Tablet“?</a:t>
            </a:r>
          </a:p>
        </p:txBody>
      </p:sp>
      <p:sp>
        <p:nvSpPr>
          <p:cNvPr id="11267" name="Rectangle 3"/>
          <p:cNvSpPr>
            <a:spLocks noGrp="1" noChangeArrowheads="1"/>
          </p:cNvSpPr>
          <p:nvPr>
            <p:ph idx="1"/>
          </p:nvPr>
        </p:nvSpPr>
        <p:spPr/>
        <p:txBody>
          <a:bodyPr/>
          <a:lstStyle/>
          <a:p>
            <a:pPr>
              <a:lnSpc>
                <a:spcPct val="90000"/>
              </a:lnSpc>
            </a:pPr>
            <a:r>
              <a:rPr lang="de-DE" altLang="de-DE" sz="2800" dirty="0"/>
              <a:t>Verbindung von schulischer und privater Nutzung: Alltag</a:t>
            </a:r>
          </a:p>
          <a:p>
            <a:pPr>
              <a:lnSpc>
                <a:spcPct val="90000"/>
              </a:lnSpc>
            </a:pPr>
            <a:r>
              <a:rPr lang="de-DE" altLang="de-DE" sz="2800" dirty="0"/>
              <a:t>Verantwortlichkeit</a:t>
            </a:r>
          </a:p>
          <a:p>
            <a:pPr>
              <a:lnSpc>
                <a:spcPct val="90000"/>
              </a:lnSpc>
            </a:pPr>
            <a:r>
              <a:rPr lang="de-DE" altLang="de-DE" sz="2800" dirty="0"/>
              <a:t>Selbstorganisation</a:t>
            </a:r>
          </a:p>
          <a:p>
            <a:pPr>
              <a:lnSpc>
                <a:spcPct val="90000"/>
              </a:lnSpc>
            </a:pPr>
            <a:r>
              <a:rPr lang="de-DE" altLang="de-DE" sz="2800" dirty="0"/>
              <a:t>Individualisiertes Lernen</a:t>
            </a:r>
          </a:p>
          <a:p>
            <a:pPr>
              <a:lnSpc>
                <a:spcPct val="90000"/>
              </a:lnSpc>
            </a:pPr>
            <a:r>
              <a:rPr lang="de-DE" altLang="de-DE" sz="2800" dirty="0"/>
              <a:t>Umfassende Medienbildung (Medienkunde, Mediennutzung, Gestaltung, Kritik)</a:t>
            </a:r>
          </a:p>
          <a:p>
            <a:pPr>
              <a:lnSpc>
                <a:spcPct val="90000"/>
              </a:lnSpc>
            </a:pPr>
            <a:r>
              <a:rPr lang="de-DE" altLang="de-DE" sz="2800" dirty="0"/>
              <a:t>Anschlussfähigkeit an eine sich rasch wandelnde Welt und Vorbereitung auf die Zukunft</a:t>
            </a:r>
          </a:p>
          <a:p>
            <a:pPr>
              <a:lnSpc>
                <a:spcPct val="90000"/>
              </a:lnSpc>
            </a:pPr>
            <a:endParaRPr lang="de-DE" altLang="de-D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l"/>
            <a:r>
              <a:rPr lang="de-DE" altLang="de-DE" sz="3200" dirty="0"/>
              <a:t>Voraussetzungen am Bischöflichen Willigis-Gymnasium</a:t>
            </a:r>
          </a:p>
        </p:txBody>
      </p:sp>
      <p:sp>
        <p:nvSpPr>
          <p:cNvPr id="9219" name="Rectangle 3"/>
          <p:cNvSpPr>
            <a:spLocks noGrp="1" noChangeArrowheads="1"/>
          </p:cNvSpPr>
          <p:nvPr>
            <p:ph idx="1"/>
          </p:nvPr>
        </p:nvSpPr>
        <p:spPr/>
        <p:txBody>
          <a:bodyPr/>
          <a:lstStyle/>
          <a:p>
            <a:r>
              <a:rPr lang="de-DE" altLang="de-DE" sz="2400" dirty="0"/>
              <a:t>Vernetzung des Schulgebäudes (Fiber-Backbone; LAN/ WLAN/ Cloud/ MS Office 365)</a:t>
            </a:r>
          </a:p>
          <a:p>
            <a:r>
              <a:rPr lang="de-DE" altLang="de-DE" sz="2400" dirty="0"/>
              <a:t>Multimediale Ausstattung von Fachräumen (Smart-/ Digitalboards)</a:t>
            </a:r>
          </a:p>
          <a:p>
            <a:r>
              <a:rPr lang="de-DE" altLang="de-DE" sz="2400" dirty="0"/>
              <a:t>Multimediale Ausstattung von allen Tablet-Klassenräumen (Smart-/ Digitalboards)</a:t>
            </a:r>
          </a:p>
          <a:p>
            <a:r>
              <a:rPr lang="de-DE" altLang="de-DE" sz="2400" dirty="0"/>
              <a:t>Multimediale Ausstattung des Lernzentrums</a:t>
            </a:r>
          </a:p>
          <a:p>
            <a:r>
              <a:rPr lang="de-DE" altLang="de-DE" sz="2400" dirty="0"/>
              <a:t>Methoden- und </a:t>
            </a:r>
            <a:r>
              <a:rPr lang="de-DE" altLang="de-DE" sz="2400" u="sng" dirty="0"/>
              <a:t>Medienkompetenz</a:t>
            </a:r>
            <a:r>
              <a:rPr lang="de-DE" altLang="de-DE" sz="2400" dirty="0"/>
              <a:t>-Curricula</a:t>
            </a:r>
          </a:p>
          <a:p>
            <a:r>
              <a:rPr lang="de-DE" altLang="de-DE" sz="2400" dirty="0"/>
              <a:t>Lehrerfortbildung</a:t>
            </a:r>
          </a:p>
          <a:p>
            <a:r>
              <a:rPr lang="de-DE" altLang="de-DE" sz="2400" dirty="0"/>
              <a:t>Zustimmung der schulischen Gremien</a:t>
            </a:r>
          </a:p>
          <a:p>
            <a:r>
              <a:rPr lang="de-DE" altLang="de-DE" sz="2400" dirty="0"/>
              <a:t>Nutzungsordnung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l"/>
            <a:r>
              <a:rPr lang="de-DE" altLang="de-DE" sz="3200" dirty="0"/>
              <a:t>Pädagogisches Konzept</a:t>
            </a:r>
          </a:p>
        </p:txBody>
      </p:sp>
      <p:sp>
        <p:nvSpPr>
          <p:cNvPr id="32771" name="Rectangle 3"/>
          <p:cNvSpPr>
            <a:spLocks noGrp="1" noChangeArrowheads="1"/>
          </p:cNvSpPr>
          <p:nvPr>
            <p:ph idx="1"/>
          </p:nvPr>
        </p:nvSpPr>
        <p:spPr/>
        <p:txBody>
          <a:bodyPr/>
          <a:lstStyle/>
          <a:p>
            <a:pPr>
              <a:lnSpc>
                <a:spcPct val="90000"/>
              </a:lnSpc>
            </a:pPr>
            <a:r>
              <a:rPr lang="de-DE" altLang="de-DE" sz="2400" dirty="0"/>
              <a:t>Der Unterricht mit traditionellen Medien (Lehrbuch, Heft, Tafel etc.) bildet weiter die Basis und findet seine Fortsetzung in mit digitalen Medien gestütztem Unterricht dort, wo ein Mehrwert beim Einsatz digitaler Medien erkennbar ist.</a:t>
            </a:r>
          </a:p>
          <a:p>
            <a:pPr>
              <a:lnSpc>
                <a:spcPct val="90000"/>
              </a:lnSpc>
            </a:pPr>
            <a:r>
              <a:rPr lang="de-DE" altLang="de-DE" sz="2400" dirty="0"/>
              <a:t>Die Vergleichbarkeit zu den gesetzlich vorgegebenen Standards für Lerninhalte, Lernziele und Leistungs-feststellung wird auf jeden Fall gewahrt.</a:t>
            </a:r>
          </a:p>
          <a:p>
            <a:pPr>
              <a:lnSpc>
                <a:spcPct val="90000"/>
              </a:lnSpc>
            </a:pPr>
            <a:r>
              <a:rPr lang="de-DE" altLang="de-DE" sz="2400" dirty="0"/>
              <a:t>Der Einsatz des digitalen Mediums liegt in der pädagogischen Verantwortung der einzelnen Lehrkraft.</a:t>
            </a:r>
          </a:p>
          <a:p>
            <a:pPr>
              <a:lnSpc>
                <a:spcPct val="90000"/>
              </a:lnSpc>
            </a:pPr>
            <a:r>
              <a:rPr lang="de-DE" altLang="de-DE" sz="2400" dirty="0"/>
              <a:t>Der Einsatz des digitalen Mediums (Häufigkeit, Intensität) orientiert sich an der Situation der Klasse.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l"/>
            <a:r>
              <a:rPr lang="de-DE" altLang="de-DE" sz="3200" dirty="0"/>
              <a:t>Pädagogische Ziele</a:t>
            </a:r>
          </a:p>
        </p:txBody>
      </p:sp>
      <p:sp>
        <p:nvSpPr>
          <p:cNvPr id="23555" name="Rectangle 3"/>
          <p:cNvSpPr>
            <a:spLocks noGrp="1" noChangeArrowheads="1"/>
          </p:cNvSpPr>
          <p:nvPr>
            <p:ph idx="1"/>
          </p:nvPr>
        </p:nvSpPr>
        <p:spPr/>
        <p:txBody>
          <a:bodyPr/>
          <a:lstStyle/>
          <a:p>
            <a:r>
              <a:rPr lang="de-DE" altLang="de-DE" sz="2400" dirty="0">
                <a:cs typeface="Arial" charset="0"/>
              </a:rPr>
              <a:t>Reflexive Informationsbeschaffung und -verarbeitung </a:t>
            </a:r>
          </a:p>
          <a:p>
            <a:r>
              <a:rPr lang="de-DE" altLang="de-DE" sz="2400" dirty="0">
                <a:cs typeface="Arial" charset="0"/>
              </a:rPr>
              <a:t>Produktion, Redaktion und reflexive Überarbeitung wie auch Präsentation</a:t>
            </a:r>
            <a:r>
              <a:rPr lang="de-DE" altLang="de-DE" sz="2400" dirty="0"/>
              <a:t> von Texten jeder Art</a:t>
            </a:r>
          </a:p>
          <a:p>
            <a:r>
              <a:rPr lang="de-DE" altLang="de-DE" sz="2400" dirty="0">
                <a:cs typeface="Arial" charset="0"/>
              </a:rPr>
              <a:t>Visualisierung von Inhalten</a:t>
            </a:r>
          </a:p>
          <a:p>
            <a:r>
              <a:rPr lang="de-DE" altLang="de-DE" sz="2400" dirty="0">
                <a:cs typeface="Arial" charset="0"/>
              </a:rPr>
              <a:t>Modellierung von Wirklichkeit </a:t>
            </a:r>
          </a:p>
          <a:p>
            <a:r>
              <a:rPr lang="de-DE" altLang="de-DE" sz="2400" dirty="0"/>
              <a:t>Gestaltungsmöglichkeit für jeden Schüler/ Binnendifferenzierung</a:t>
            </a:r>
          </a:p>
          <a:p>
            <a:r>
              <a:rPr lang="de-DE" altLang="de-DE" sz="2400" dirty="0">
                <a:cs typeface="Arial" charset="0"/>
              </a:rPr>
              <a:t>Förderung von problemlösendem Denken</a:t>
            </a:r>
            <a:endParaRPr lang="de-DE" altLang="de-DE" sz="2400" dirty="0"/>
          </a:p>
          <a:p>
            <a:r>
              <a:rPr lang="de-DE" altLang="de-DE" sz="2400" dirty="0">
                <a:cs typeface="Arial" charset="0"/>
              </a:rPr>
              <a:t>Planung und Durchführung selbstständiger Lernprozesse</a:t>
            </a:r>
          </a:p>
          <a:p>
            <a:endParaRPr lang="de-DE" altLang="de-DE"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l"/>
            <a:r>
              <a:rPr lang="de-DE" altLang="de-DE" sz="3200" dirty="0"/>
              <a:t>Mehrwert</a:t>
            </a:r>
          </a:p>
        </p:txBody>
      </p:sp>
      <p:sp>
        <p:nvSpPr>
          <p:cNvPr id="24579" name="Rectangle 3"/>
          <p:cNvSpPr>
            <a:spLocks noGrp="1" noChangeArrowheads="1"/>
          </p:cNvSpPr>
          <p:nvPr>
            <p:ph idx="1"/>
          </p:nvPr>
        </p:nvSpPr>
        <p:spPr/>
        <p:txBody>
          <a:bodyPr/>
          <a:lstStyle/>
          <a:p>
            <a:pPr>
              <a:lnSpc>
                <a:spcPct val="90000"/>
              </a:lnSpc>
            </a:pPr>
            <a:r>
              <a:rPr lang="de-DE" altLang="de-DE" sz="2400" dirty="0">
                <a:cs typeface="Arial" charset="0"/>
              </a:rPr>
              <a:t>Reflexiv-produktive Medienkompetenz</a:t>
            </a:r>
          </a:p>
          <a:p>
            <a:pPr>
              <a:lnSpc>
                <a:spcPct val="90000"/>
              </a:lnSpc>
            </a:pPr>
            <a:r>
              <a:rPr lang="de-DE" altLang="de-DE" sz="2400" dirty="0">
                <a:cs typeface="Arial" charset="0"/>
              </a:rPr>
              <a:t>Steigerung von Interesse, Motivation, Aktivität</a:t>
            </a:r>
            <a:r>
              <a:rPr lang="de-DE" altLang="de-DE" sz="2400" dirty="0"/>
              <a:t> (auch: genderspezifische Affinität)</a:t>
            </a:r>
          </a:p>
          <a:p>
            <a:r>
              <a:rPr lang="de-DE" altLang="de-DE" sz="2400" dirty="0">
                <a:cs typeface="Arial" charset="0"/>
              </a:rPr>
              <a:t>Neue Schülerrolle: Steigerung des Anteils an individuellem und selbstgesteuertem Lernen</a:t>
            </a:r>
          </a:p>
          <a:p>
            <a:pPr>
              <a:lnSpc>
                <a:spcPct val="90000"/>
              </a:lnSpc>
            </a:pPr>
            <a:r>
              <a:rPr lang="de-DE" altLang="de-DE" sz="2400" dirty="0">
                <a:cs typeface="Arial" charset="0"/>
              </a:rPr>
              <a:t>Neue Lehrerrolle: Moderierende Unterrichtsführung</a:t>
            </a:r>
            <a:endParaRPr lang="de-DE" altLang="de-DE" sz="2400" dirty="0"/>
          </a:p>
          <a:p>
            <a:pPr>
              <a:lnSpc>
                <a:spcPct val="90000"/>
              </a:lnSpc>
            </a:pPr>
            <a:r>
              <a:rPr lang="de-DE" altLang="de-DE" sz="2400" dirty="0">
                <a:cs typeface="Arial" charset="0"/>
              </a:rPr>
              <a:t>Effektive und effiziente Ergebnissicherung und -vermittlung</a:t>
            </a:r>
            <a:endParaRPr lang="de-DE" altLang="de-DE" sz="2400" dirty="0"/>
          </a:p>
          <a:p>
            <a:pPr>
              <a:lnSpc>
                <a:spcPct val="90000"/>
              </a:lnSpc>
            </a:pPr>
            <a:r>
              <a:rPr lang="de-DE" altLang="de-DE" sz="2400" dirty="0">
                <a:cs typeface="Arial" charset="0"/>
              </a:rPr>
              <a:t>Endlich: Kommunikation über U-Ergebnisse</a:t>
            </a:r>
          </a:p>
          <a:p>
            <a:pPr>
              <a:lnSpc>
                <a:spcPct val="90000"/>
              </a:lnSpc>
            </a:pPr>
            <a:r>
              <a:rPr lang="de-DE" altLang="de-DE" sz="2400" dirty="0">
                <a:cs typeface="Arial" charset="0"/>
              </a:rPr>
              <a:t>Endlich: realistische Möglichkeiten für fächerüber-greifende bzw. fächerverbindende Arbeit</a:t>
            </a:r>
            <a:endParaRPr lang="de-DE" altLang="de-DE" sz="2400" dirty="0"/>
          </a:p>
          <a:p>
            <a:pPr>
              <a:lnSpc>
                <a:spcPct val="90000"/>
              </a:lnSpc>
            </a:pPr>
            <a:r>
              <a:rPr lang="de-DE" altLang="de-DE" sz="2400" dirty="0"/>
              <a:t>Endlich: Aktuelles Unterrichtsmaterial</a:t>
            </a:r>
          </a:p>
        </p:txBody>
      </p:sp>
    </p:spTree>
  </p:cSld>
  <p:clrMapOvr>
    <a:masterClrMapping/>
  </p:clrMapOvr>
</p:sld>
</file>

<file path=ppt/theme/theme1.xml><?xml version="1.0" encoding="utf-8"?>
<a:theme xmlns:a="http://schemas.openxmlformats.org/drawingml/2006/main" name="2010-10-05_Jungenschule">
  <a:themeElements>
    <a:clrScheme name="Benutzerdefiniert 2">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BBE0E3"/>
      </a:hlink>
      <a:folHlink>
        <a:srgbClr val="70FFFE"/>
      </a:folHlink>
    </a:clrScheme>
    <a:fontScheme name="Standarddesign">
      <a:majorFont>
        <a:latin typeface="Arial"/>
        <a:ea typeface=""/>
        <a:cs typeface="Arial"/>
      </a:majorFont>
      <a:minorFont>
        <a:latin typeface="Arial"/>
        <a:ea typeface=""/>
        <a:cs typeface="Arial"/>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2014-05-08_Bischöfliches_Willigis-Gymnasium_Profil</Template>
  <TotalTime>0</TotalTime>
  <Words>1546</Words>
  <Application>Microsoft Office PowerPoint</Application>
  <PresentationFormat>Bildschirmpräsentation (4:3)</PresentationFormat>
  <Paragraphs>233</Paragraphs>
  <Slides>13</Slides>
  <Notes>3</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13</vt:i4>
      </vt:variant>
    </vt:vector>
  </HeadingPairs>
  <TitlesOfParts>
    <vt:vector size="18" baseType="lpstr">
      <vt:lpstr>Arial</vt:lpstr>
      <vt:lpstr>Arial Narrow</vt:lpstr>
      <vt:lpstr>Calibri</vt:lpstr>
      <vt:lpstr>Times New Roman</vt:lpstr>
      <vt:lpstr>2010-10-05_Jungenschule</vt:lpstr>
      <vt:lpstr>„Tablet“-Klassen </vt:lpstr>
      <vt:lpstr>Def.: „Tablet“-Klasse</vt:lpstr>
      <vt:lpstr>Warum ein „Tablet“ in der Schule? (1)</vt:lpstr>
      <vt:lpstr>Warum ein „Tablet “ im Unterricht? (2)</vt:lpstr>
      <vt:lpstr>Was spricht für ein persönliches „Tablet“?</vt:lpstr>
      <vt:lpstr>Voraussetzungen am Bischöflichen Willigis-Gymnasium</vt:lpstr>
      <vt:lpstr>Pädagogisches Konzept</vt:lpstr>
      <vt:lpstr>Pädagogische Ziele</vt:lpstr>
      <vt:lpstr>Mehrwert</vt:lpstr>
      <vt:lpstr>Medienkompetenz-Curriculum</vt:lpstr>
      <vt:lpstr>Die nächsten Schritte...</vt:lpstr>
      <vt:lpstr>Technik „Tablet“</vt:lpstr>
      <vt:lpstr>Voraussetzungen zu Hause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Notebook-Projekt</dc:title>
  <dc:creator>Administrator</dc:creator>
  <cp:lastModifiedBy>Roman Riedel</cp:lastModifiedBy>
  <cp:revision>51</cp:revision>
  <dcterms:created xsi:type="dcterms:W3CDTF">2004-05-09T07:38:19Z</dcterms:created>
  <dcterms:modified xsi:type="dcterms:W3CDTF">2020-05-13T07:17:20Z</dcterms:modified>
</cp:coreProperties>
</file>